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5" r:id="rId7"/>
    <p:sldId id="266" r:id="rId8"/>
    <p:sldId id="267" r:id="rId9"/>
    <p:sldId id="264" r:id="rId10"/>
  </p:sldIdLst>
  <p:sldSz cx="18288000" cy="10287000"/>
  <p:notesSz cx="6858000" cy="9144000"/>
  <p:embeddedFontLst>
    <p:embeddedFont>
      <p:font typeface="Arial Bold" panose="020B0704020202020204" pitchFamily="34" charset="0"/>
      <p:bold r:id="rId11"/>
    </p:embeddedFont>
    <p:embeddedFont>
      <p:font typeface="Calibri" panose="020F0502020204030204" pitchFamily="34" charset="0"/>
      <p:regular r:id="rId12"/>
      <p:bold r:id="rId13"/>
      <p:italic r:id="rId14"/>
      <p:boldItalic r:id="rId15"/>
    </p:embeddedFont>
    <p:embeddedFont>
      <p:font typeface="Montserrat" panose="020B0604020202020204" charset="0"/>
      <p:regular r:id="rId16"/>
      <p:bold r:id="rId17"/>
      <p:italic r:id="rId18"/>
      <p:boldItalic r:id="rId19"/>
    </p:embeddedFont>
    <p:embeddedFont>
      <p:font typeface="Montserrat Bold" panose="020B0604020202020204" charset="0"/>
      <p:bold r:id="rId20"/>
    </p:embeddedFont>
    <p:embeddedFont>
      <p:font typeface="Poppins" panose="020B0604020202020204" charset="0"/>
      <p:regular r:id="rId21"/>
    </p:embeddedFont>
    <p:embeddedFont>
      <p:font typeface="Poppins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7" d="100"/>
          <a:sy n="57" d="100"/>
        </p:scale>
        <p:origin x="378"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12.svg"/><Relationship Id="rId4" Type="http://schemas.openxmlformats.org/officeDocument/2006/relationships/image" Target="../media/image7.sv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4.svg"/><Relationship Id="rId7"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jpeg"/><Relationship Id="rId7" Type="http://schemas.openxmlformats.org/officeDocument/2006/relationships/image" Target="../media/image5.sv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svg"/><Relationship Id="rId7" Type="http://schemas.openxmlformats.org/officeDocument/2006/relationships/image" Target="../media/image3.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7.svg"/><Relationship Id="rId7" Type="http://schemas.openxmlformats.org/officeDocument/2006/relationships/image" Target="../media/image3.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3.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61505" y="190500"/>
            <a:ext cx="9657409" cy="1378391"/>
          </a:xfrm>
          <a:prstGeom prst="rect">
            <a:avLst/>
          </a:prstGeom>
        </p:spPr>
        <p:txBody>
          <a:bodyPr wrap="square" lIns="0" tIns="0" rIns="0" bIns="0" rtlCol="0" anchor="t">
            <a:spAutoFit/>
          </a:bodyPr>
          <a:lstStyle/>
          <a:p>
            <a:pPr algn="l">
              <a:lnSpc>
                <a:spcPts val="10594"/>
              </a:lnSpc>
            </a:pPr>
            <a:r>
              <a:rPr lang="en-US" sz="9995" b="1" dirty="0">
                <a:solidFill>
                  <a:srgbClr val="193378"/>
                </a:solidFill>
                <a:latin typeface="Poppins Bold"/>
                <a:ea typeface="Poppins Bold"/>
                <a:cs typeface="Poppins Bold"/>
                <a:sym typeface="Poppins Bold"/>
              </a:rPr>
              <a:t>TELE-DOC</a:t>
            </a:r>
          </a:p>
        </p:txBody>
      </p:sp>
      <p:grpSp>
        <p:nvGrpSpPr>
          <p:cNvPr id="3" name="Group 3"/>
          <p:cNvGrpSpPr/>
          <p:nvPr/>
        </p:nvGrpSpPr>
        <p:grpSpPr>
          <a:xfrm>
            <a:off x="13059743" y="-1838985"/>
            <a:ext cx="8336879" cy="833687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8990034" y="2287788"/>
            <a:ext cx="13659093" cy="1365909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9558431" y="1639624"/>
            <a:ext cx="8294256" cy="8673732"/>
          </a:xfrm>
          <a:custGeom>
            <a:avLst/>
            <a:gdLst/>
            <a:ahLst/>
            <a:cxnLst/>
            <a:rect l="l" t="t" r="r" b="b"/>
            <a:pathLst>
              <a:path w="8294256" h="8673732">
                <a:moveTo>
                  <a:pt x="0" y="0"/>
                </a:moveTo>
                <a:lnTo>
                  <a:pt x="8294256" y="0"/>
                </a:lnTo>
                <a:lnTo>
                  <a:pt x="8294256" y="8673732"/>
                </a:lnTo>
                <a:lnTo>
                  <a:pt x="0" y="8673732"/>
                </a:lnTo>
                <a:lnTo>
                  <a:pt x="0" y="0"/>
                </a:lnTo>
                <a:close/>
              </a:path>
            </a:pathLst>
          </a:custGeom>
          <a:blipFill>
            <a:blip r:embed="rId2"/>
            <a:stretch>
              <a:fillRect/>
            </a:stretch>
          </a:blipFill>
        </p:spPr>
      </p:sp>
      <p:sp>
        <p:nvSpPr>
          <p:cNvPr id="10" name="Freeform 10"/>
          <p:cNvSpPr/>
          <p:nvPr/>
        </p:nvSpPr>
        <p:spPr>
          <a:xfrm>
            <a:off x="16964134" y="4095889"/>
            <a:ext cx="590332" cy="601612"/>
          </a:xfrm>
          <a:custGeom>
            <a:avLst/>
            <a:gdLst/>
            <a:ahLst/>
            <a:cxnLst/>
            <a:rect l="l" t="t" r="r" b="b"/>
            <a:pathLst>
              <a:path w="590332" h="601612">
                <a:moveTo>
                  <a:pt x="0" y="0"/>
                </a:moveTo>
                <a:lnTo>
                  <a:pt x="590332" y="0"/>
                </a:lnTo>
                <a:lnTo>
                  <a:pt x="590332" y="601612"/>
                </a:lnTo>
                <a:lnTo>
                  <a:pt x="0" y="601612"/>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11" name="Freeform 11"/>
          <p:cNvSpPr/>
          <p:nvPr/>
        </p:nvSpPr>
        <p:spPr>
          <a:xfrm>
            <a:off x="6706387" y="8816528"/>
            <a:ext cx="590332" cy="601612"/>
          </a:xfrm>
          <a:custGeom>
            <a:avLst/>
            <a:gdLst/>
            <a:ahLst/>
            <a:cxnLst/>
            <a:rect l="l" t="t" r="r" b="b"/>
            <a:pathLst>
              <a:path w="590332" h="601612">
                <a:moveTo>
                  <a:pt x="0" y="0"/>
                </a:moveTo>
                <a:lnTo>
                  <a:pt x="590332" y="0"/>
                </a:lnTo>
                <a:lnTo>
                  <a:pt x="590332" y="601612"/>
                </a:lnTo>
                <a:lnTo>
                  <a:pt x="0" y="601612"/>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12" name="Freeform 12"/>
          <p:cNvSpPr/>
          <p:nvPr/>
        </p:nvSpPr>
        <p:spPr>
          <a:xfrm>
            <a:off x="9144000" y="1518081"/>
            <a:ext cx="414431" cy="422350"/>
          </a:xfrm>
          <a:custGeom>
            <a:avLst/>
            <a:gdLst/>
            <a:ahLst/>
            <a:cxnLst/>
            <a:rect l="l" t="t" r="r" b="b"/>
            <a:pathLst>
              <a:path w="414431" h="422350">
                <a:moveTo>
                  <a:pt x="0" y="0"/>
                </a:moveTo>
                <a:lnTo>
                  <a:pt x="414431" y="0"/>
                </a:lnTo>
                <a:lnTo>
                  <a:pt x="414431" y="422350"/>
                </a:lnTo>
                <a:lnTo>
                  <a:pt x="0" y="422350"/>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grpSp>
        <p:nvGrpSpPr>
          <p:cNvPr id="13" name="Group 13"/>
          <p:cNvGrpSpPr/>
          <p:nvPr/>
        </p:nvGrpSpPr>
        <p:grpSpPr>
          <a:xfrm>
            <a:off x="-853056" y="2389777"/>
            <a:ext cx="1706112" cy="170611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853056" y="9317159"/>
            <a:ext cx="807848" cy="201962"/>
          </a:xfrm>
          <a:custGeom>
            <a:avLst/>
            <a:gdLst/>
            <a:ahLst/>
            <a:cxnLst/>
            <a:rect l="l" t="t" r="r" b="b"/>
            <a:pathLst>
              <a:path w="807848" h="201962">
                <a:moveTo>
                  <a:pt x="0" y="0"/>
                </a:moveTo>
                <a:lnTo>
                  <a:pt x="807848" y="0"/>
                </a:lnTo>
                <a:lnTo>
                  <a:pt x="807848" y="201962"/>
                </a:lnTo>
                <a:lnTo>
                  <a:pt x="0" y="20196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TextBox 17"/>
          <p:cNvSpPr txBox="1"/>
          <p:nvPr/>
        </p:nvSpPr>
        <p:spPr>
          <a:xfrm>
            <a:off x="1828800" y="1639624"/>
            <a:ext cx="6278886" cy="3871060"/>
          </a:xfrm>
          <a:prstGeom prst="rect">
            <a:avLst/>
          </a:prstGeom>
        </p:spPr>
        <p:txBody>
          <a:bodyPr wrap="square" lIns="0" tIns="0" rIns="0" bIns="0" rtlCol="0" anchor="t">
            <a:spAutoFit/>
          </a:bodyPr>
          <a:lstStyle/>
          <a:p>
            <a:pPr algn="l">
              <a:lnSpc>
                <a:spcPts val="3432"/>
              </a:lnSpc>
            </a:pPr>
            <a:r>
              <a:rPr lang="en-US" sz="1917" b="1" spc="36" dirty="0">
                <a:solidFill>
                  <a:srgbClr val="3575FE"/>
                </a:solidFill>
                <a:latin typeface="Arial Bold"/>
                <a:ea typeface="Arial Bold"/>
                <a:cs typeface="Arial Bold"/>
                <a:sym typeface="Arial Bold"/>
              </a:rPr>
              <a:t>TELE-DOC IS A COMPREHENSIVE TELEMEDICINE PLATFORM DESIGNED TO CONNECT PATIENTS WITH LICENSED MEDICAL PROFESSIONALS THROUGH SECURE VIDEO AND MESSEGING  CONSULTATIONS AT RUBY HOSPITAL.</a:t>
            </a:r>
          </a:p>
          <a:p>
            <a:pPr algn="l">
              <a:lnSpc>
                <a:spcPts val="3432"/>
              </a:lnSpc>
            </a:pPr>
            <a:endParaRPr lang="en-US" sz="1917" b="1" spc="36" dirty="0">
              <a:solidFill>
                <a:srgbClr val="3575FE"/>
              </a:solidFill>
              <a:latin typeface="Arial Bold"/>
              <a:ea typeface="Arial Bold"/>
              <a:cs typeface="Arial Bold"/>
              <a:sym typeface="Arial Bold"/>
            </a:endParaRPr>
          </a:p>
          <a:p>
            <a:pPr algn="l">
              <a:lnSpc>
                <a:spcPts val="3432"/>
              </a:lnSpc>
            </a:pPr>
            <a:r>
              <a:rPr lang="en-US" sz="1917" b="1" spc="36" dirty="0">
                <a:solidFill>
                  <a:srgbClr val="3575FE"/>
                </a:solidFill>
                <a:latin typeface="Arial Bold"/>
                <a:ea typeface="Arial Bold"/>
                <a:cs typeface="Arial Bold"/>
                <a:sym typeface="Arial Bold"/>
              </a:rPr>
              <a:t>GROUP NUMBER 22</a:t>
            </a:r>
          </a:p>
          <a:p>
            <a:pPr algn="l">
              <a:lnSpc>
                <a:spcPts val="3432"/>
              </a:lnSpc>
            </a:pPr>
            <a:r>
              <a:rPr lang="en-US" sz="1917" b="1" spc="36" dirty="0">
                <a:solidFill>
                  <a:srgbClr val="3575FE"/>
                </a:solidFill>
                <a:latin typeface="Arial Bold"/>
                <a:ea typeface="Arial Bold"/>
                <a:cs typeface="Arial Bold"/>
                <a:sym typeface="Arial Bold"/>
              </a:rPr>
              <a:t>SUPERVISOR: NKURUNGI EDISON</a:t>
            </a:r>
          </a:p>
          <a:p>
            <a:pPr algn="l">
              <a:lnSpc>
                <a:spcPts val="3432"/>
              </a:lnSpc>
            </a:pPr>
            <a:endParaRPr lang="en-US" sz="1917" b="1" spc="36" dirty="0">
              <a:solidFill>
                <a:srgbClr val="3575FE"/>
              </a:solidFill>
              <a:latin typeface="Arial Bold"/>
              <a:ea typeface="Arial Bold"/>
              <a:cs typeface="Arial Bold"/>
              <a:sym typeface="Arial Bold"/>
            </a:endParaRPr>
          </a:p>
        </p:txBody>
      </p:sp>
      <p:sp>
        <p:nvSpPr>
          <p:cNvPr id="18" name="Freeform 18"/>
          <p:cNvSpPr/>
          <p:nvPr/>
        </p:nvSpPr>
        <p:spPr>
          <a:xfrm>
            <a:off x="16957709" y="882134"/>
            <a:ext cx="460336" cy="306699"/>
          </a:xfrm>
          <a:custGeom>
            <a:avLst/>
            <a:gdLst/>
            <a:ahLst/>
            <a:cxnLst/>
            <a:rect l="l" t="t" r="r" b="b"/>
            <a:pathLst>
              <a:path w="460336" h="306699">
                <a:moveTo>
                  <a:pt x="0" y="0"/>
                </a:moveTo>
                <a:lnTo>
                  <a:pt x="460336" y="0"/>
                </a:lnTo>
                <a:lnTo>
                  <a:pt x="460336" y="306700"/>
                </a:lnTo>
                <a:lnTo>
                  <a:pt x="0" y="3067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aphicFrame>
        <p:nvGraphicFramePr>
          <p:cNvPr id="19" name="Table 19">
            <a:extLst>
              <a:ext uri="{FF2B5EF4-FFF2-40B4-BE49-F238E27FC236}">
                <a16:creationId xmlns:a16="http://schemas.microsoft.com/office/drawing/2014/main" id="{229C2468-7ED6-4D71-B0A0-43C29DAD7E3B}"/>
              </a:ext>
            </a:extLst>
          </p:cNvPr>
          <p:cNvGraphicFramePr>
            <a:graphicFrameLocks noGrp="1"/>
          </p:cNvGraphicFramePr>
          <p:nvPr>
            <p:extLst>
              <p:ext uri="{D42A27DB-BD31-4B8C-83A1-F6EECF244321}">
                <p14:modId xmlns:p14="http://schemas.microsoft.com/office/powerpoint/2010/main" val="4095062928"/>
              </p:ext>
            </p:extLst>
          </p:nvPr>
        </p:nvGraphicFramePr>
        <p:xfrm>
          <a:off x="435313" y="4709383"/>
          <a:ext cx="8554722" cy="3937990"/>
        </p:xfrm>
        <a:graphic>
          <a:graphicData uri="http://schemas.openxmlformats.org/drawingml/2006/table">
            <a:tbl>
              <a:tblPr firstRow="1" bandRow="1">
                <a:tableStyleId>{5C22544A-7EE6-4342-B048-85BDC9FD1C3A}</a:tableStyleId>
              </a:tblPr>
              <a:tblGrid>
                <a:gridCol w="4277361">
                  <a:extLst>
                    <a:ext uri="{9D8B030D-6E8A-4147-A177-3AD203B41FA5}">
                      <a16:colId xmlns:a16="http://schemas.microsoft.com/office/drawing/2014/main" val="2290575893"/>
                    </a:ext>
                  </a:extLst>
                </a:gridCol>
                <a:gridCol w="4277361">
                  <a:extLst>
                    <a:ext uri="{9D8B030D-6E8A-4147-A177-3AD203B41FA5}">
                      <a16:colId xmlns:a16="http://schemas.microsoft.com/office/drawing/2014/main" val="4284719698"/>
                    </a:ext>
                  </a:extLst>
                </a:gridCol>
              </a:tblGrid>
              <a:tr h="562570">
                <a:tc>
                  <a:txBody>
                    <a:bodyPr/>
                    <a:lstStyle/>
                    <a:p>
                      <a:r>
                        <a:rPr lang="en-US" dirty="0"/>
                        <a:t>STUDENT NAME</a:t>
                      </a:r>
                    </a:p>
                  </a:txBody>
                  <a:tcPr/>
                </a:tc>
                <a:tc>
                  <a:txBody>
                    <a:bodyPr/>
                    <a:lstStyle/>
                    <a:p>
                      <a:r>
                        <a:rPr lang="en-US" dirty="0"/>
                        <a:t>REG NUMBER</a:t>
                      </a:r>
                    </a:p>
                  </a:txBody>
                  <a:tcPr/>
                </a:tc>
                <a:extLst>
                  <a:ext uri="{0D108BD9-81ED-4DB2-BD59-A6C34878D82A}">
                    <a16:rowId xmlns:a16="http://schemas.microsoft.com/office/drawing/2014/main" val="1029169052"/>
                  </a:ext>
                </a:extLst>
              </a:tr>
              <a:tr h="562570">
                <a:tc>
                  <a:txBody>
                    <a:bodyPr/>
                    <a:lstStyle/>
                    <a:p>
                      <a:r>
                        <a:rPr lang="en-US" dirty="0"/>
                        <a:t>NAKIRAGWA LETICIA NAKITY</a:t>
                      </a:r>
                    </a:p>
                  </a:txBody>
                  <a:tcPr/>
                </a:tc>
                <a:tc>
                  <a:txBody>
                    <a:bodyPr/>
                    <a:lstStyle/>
                    <a:p>
                      <a:r>
                        <a:rPr lang="en-US" dirty="0"/>
                        <a:t>2023/ITB/DAY/1706G</a:t>
                      </a:r>
                    </a:p>
                  </a:txBody>
                  <a:tcPr/>
                </a:tc>
                <a:extLst>
                  <a:ext uri="{0D108BD9-81ED-4DB2-BD59-A6C34878D82A}">
                    <a16:rowId xmlns:a16="http://schemas.microsoft.com/office/drawing/2014/main" val="1219662657"/>
                  </a:ext>
                </a:extLst>
              </a:tr>
              <a:tr h="562570">
                <a:tc>
                  <a:txBody>
                    <a:bodyPr/>
                    <a:lstStyle/>
                    <a:p>
                      <a:r>
                        <a:rPr lang="en-US" dirty="0"/>
                        <a:t>LUBWAMA MARVIN ESUKA</a:t>
                      </a:r>
                    </a:p>
                  </a:txBody>
                  <a:tcPr/>
                </a:tc>
                <a:tc>
                  <a:txBody>
                    <a:bodyPr/>
                    <a:lstStyle/>
                    <a:p>
                      <a:r>
                        <a:rPr lang="en-US" dirty="0"/>
                        <a:t>2023/ITB/DAY/0632</a:t>
                      </a:r>
                    </a:p>
                  </a:txBody>
                  <a:tcPr/>
                </a:tc>
                <a:extLst>
                  <a:ext uri="{0D108BD9-81ED-4DB2-BD59-A6C34878D82A}">
                    <a16:rowId xmlns:a16="http://schemas.microsoft.com/office/drawing/2014/main" val="3710552871"/>
                  </a:ext>
                </a:extLst>
              </a:tr>
              <a:tr h="562570">
                <a:tc>
                  <a:txBody>
                    <a:bodyPr/>
                    <a:lstStyle/>
                    <a:p>
                      <a:r>
                        <a:rPr lang="en-US" dirty="0"/>
                        <a:t>MARACTHO JOHN BOSCO</a:t>
                      </a:r>
                    </a:p>
                  </a:txBody>
                  <a:tcPr/>
                </a:tc>
                <a:tc>
                  <a:txBody>
                    <a:bodyPr/>
                    <a:lstStyle/>
                    <a:p>
                      <a:r>
                        <a:rPr lang="en-US" dirty="0"/>
                        <a:t>2023/ITB/DAY/1005</a:t>
                      </a:r>
                    </a:p>
                  </a:txBody>
                  <a:tcPr/>
                </a:tc>
                <a:extLst>
                  <a:ext uri="{0D108BD9-81ED-4DB2-BD59-A6C34878D82A}">
                    <a16:rowId xmlns:a16="http://schemas.microsoft.com/office/drawing/2014/main" val="1174268092"/>
                  </a:ext>
                </a:extLst>
              </a:tr>
              <a:tr h="562570">
                <a:tc>
                  <a:txBody>
                    <a:bodyPr/>
                    <a:lstStyle/>
                    <a:p>
                      <a:r>
                        <a:rPr lang="en-US" dirty="0"/>
                        <a:t>KIKULE AUGUSTINE</a:t>
                      </a:r>
                    </a:p>
                  </a:txBody>
                  <a:tcPr/>
                </a:tc>
                <a:tc>
                  <a:txBody>
                    <a:bodyPr/>
                    <a:lstStyle/>
                    <a:p>
                      <a:r>
                        <a:rPr lang="en-US" dirty="0"/>
                        <a:t>2023/ITB/DAY/1365</a:t>
                      </a:r>
                    </a:p>
                  </a:txBody>
                  <a:tcPr/>
                </a:tc>
                <a:extLst>
                  <a:ext uri="{0D108BD9-81ED-4DB2-BD59-A6C34878D82A}">
                    <a16:rowId xmlns:a16="http://schemas.microsoft.com/office/drawing/2014/main" val="138128185"/>
                  </a:ext>
                </a:extLst>
              </a:tr>
              <a:tr h="562570">
                <a:tc>
                  <a:txBody>
                    <a:bodyPr/>
                    <a:lstStyle/>
                    <a:p>
                      <a:r>
                        <a:rPr lang="en-US" dirty="0"/>
                        <a:t>LEPI DENISH</a:t>
                      </a:r>
                    </a:p>
                  </a:txBody>
                  <a:tcPr/>
                </a:tc>
                <a:tc>
                  <a:txBody>
                    <a:bodyPr/>
                    <a:lstStyle/>
                    <a:p>
                      <a:r>
                        <a:rPr lang="en-US" dirty="0"/>
                        <a:t>2023/ITB/DAY/0628</a:t>
                      </a:r>
                    </a:p>
                  </a:txBody>
                  <a:tcPr/>
                </a:tc>
                <a:extLst>
                  <a:ext uri="{0D108BD9-81ED-4DB2-BD59-A6C34878D82A}">
                    <a16:rowId xmlns:a16="http://schemas.microsoft.com/office/drawing/2014/main" val="2072376534"/>
                  </a:ext>
                </a:extLst>
              </a:tr>
              <a:tr h="562570">
                <a:tc>
                  <a:txBody>
                    <a:bodyPr/>
                    <a:lstStyle/>
                    <a:p>
                      <a:r>
                        <a:rPr lang="en-US" dirty="0"/>
                        <a:t>KAPERE INNOCENT</a:t>
                      </a:r>
                    </a:p>
                  </a:txBody>
                  <a:tcPr/>
                </a:tc>
                <a:tc>
                  <a:txBody>
                    <a:bodyPr/>
                    <a:lstStyle/>
                    <a:p>
                      <a:r>
                        <a:rPr lang="en-US" dirty="0"/>
                        <a:t>2023/ITB/DAY/0939</a:t>
                      </a:r>
                    </a:p>
                  </a:txBody>
                  <a:tcPr/>
                </a:tc>
                <a:extLst>
                  <a:ext uri="{0D108BD9-81ED-4DB2-BD59-A6C34878D82A}">
                    <a16:rowId xmlns:a16="http://schemas.microsoft.com/office/drawing/2014/main" val="12954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7167778" y="8306860"/>
            <a:ext cx="643831" cy="1902880"/>
            <a:chOff x="0" y="0"/>
            <a:chExt cx="660400" cy="1951851"/>
          </a:xfrm>
        </p:grpSpPr>
        <p:sp>
          <p:nvSpPr>
            <p:cNvPr id="3" name="Freeform 3"/>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4" name="TextBox 4"/>
            <p:cNvSpPr txBox="1"/>
            <p:nvPr/>
          </p:nvSpPr>
          <p:spPr>
            <a:xfrm>
              <a:off x="0" y="-9525"/>
              <a:ext cx="660400" cy="1834376"/>
            </a:xfrm>
            <a:prstGeom prst="rect">
              <a:avLst/>
            </a:prstGeom>
          </p:spPr>
          <p:txBody>
            <a:bodyPr lIns="50800" tIns="50800" rIns="50800" bIns="50800" rtlCol="0" anchor="ctr"/>
            <a:lstStyle/>
            <a:p>
              <a:pPr algn="ctr">
                <a:lnSpc>
                  <a:spcPts val="2220"/>
                </a:lnSpc>
              </a:pPr>
              <a:endParaRPr/>
            </a:p>
          </p:txBody>
        </p:sp>
      </p:grpSp>
      <p:grpSp>
        <p:nvGrpSpPr>
          <p:cNvPr id="5" name="Group 5"/>
          <p:cNvGrpSpPr/>
          <p:nvPr/>
        </p:nvGrpSpPr>
        <p:grpSpPr>
          <a:xfrm>
            <a:off x="16538253" y="8936385"/>
            <a:ext cx="643732" cy="6437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7" name="TextBox 7"/>
            <p:cNvSpPr txBox="1"/>
            <p:nvPr/>
          </p:nvSpPr>
          <p:spPr>
            <a:xfrm>
              <a:off x="76200" y="66675"/>
              <a:ext cx="660400" cy="669925"/>
            </a:xfrm>
            <a:prstGeom prst="rect">
              <a:avLst/>
            </a:prstGeom>
          </p:spPr>
          <p:txBody>
            <a:bodyPr lIns="50800" tIns="50800" rIns="50800" bIns="50800" rtlCol="0" anchor="ctr"/>
            <a:lstStyle/>
            <a:p>
              <a:pPr algn="ctr">
                <a:lnSpc>
                  <a:spcPts val="2220"/>
                </a:lnSpc>
              </a:pPr>
              <a:endParaRPr/>
            </a:p>
          </p:txBody>
        </p:sp>
      </p:grpSp>
      <p:grpSp>
        <p:nvGrpSpPr>
          <p:cNvPr id="8" name="Group 8"/>
          <p:cNvGrpSpPr/>
          <p:nvPr/>
        </p:nvGrpSpPr>
        <p:grpSpPr>
          <a:xfrm>
            <a:off x="-5920004" y="4994219"/>
            <a:ext cx="14413073" cy="1441307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1" name="Group 11"/>
          <p:cNvGrpSpPr/>
          <p:nvPr/>
        </p:nvGrpSpPr>
        <p:grpSpPr>
          <a:xfrm>
            <a:off x="2588325" y="1860724"/>
            <a:ext cx="5727775" cy="5919489"/>
            <a:chOff x="0" y="0"/>
            <a:chExt cx="6362700" cy="6575666"/>
          </a:xfrm>
        </p:grpSpPr>
        <p:sp>
          <p:nvSpPr>
            <p:cNvPr id="12" name="Freeform 12"/>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2"/>
              <a:stretch>
                <a:fillRect l="-27418" r="-27418"/>
              </a:stretch>
            </a:blipFill>
          </p:spPr>
        </p:sp>
      </p:grpSp>
      <p:sp>
        <p:nvSpPr>
          <p:cNvPr id="13" name="Freeform 13"/>
          <p:cNvSpPr/>
          <p:nvPr/>
        </p:nvSpPr>
        <p:spPr>
          <a:xfrm>
            <a:off x="10558199" y="3484618"/>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1953923" y="4509098"/>
            <a:ext cx="1268804" cy="126880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7" name="Freeform 17"/>
          <p:cNvSpPr/>
          <p:nvPr/>
        </p:nvSpPr>
        <p:spPr>
          <a:xfrm>
            <a:off x="17076036" y="7780213"/>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18" name="Freeform 18"/>
          <p:cNvSpPr/>
          <p:nvPr/>
        </p:nvSpPr>
        <p:spPr>
          <a:xfrm>
            <a:off x="9567043" y="807408"/>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19" name="Freeform 19"/>
          <p:cNvSpPr/>
          <p:nvPr/>
        </p:nvSpPr>
        <p:spPr>
          <a:xfrm>
            <a:off x="821485" y="6701590"/>
            <a:ext cx="414431" cy="422350"/>
          </a:xfrm>
          <a:custGeom>
            <a:avLst/>
            <a:gdLst/>
            <a:ahLst/>
            <a:cxnLst/>
            <a:rect l="l" t="t" r="r" b="b"/>
            <a:pathLst>
              <a:path w="414431" h="422350">
                <a:moveTo>
                  <a:pt x="0" y="0"/>
                </a:moveTo>
                <a:lnTo>
                  <a:pt x="414430" y="0"/>
                </a:lnTo>
                <a:lnTo>
                  <a:pt x="414430" y="422349"/>
                </a:lnTo>
                <a:lnTo>
                  <a:pt x="0" y="422349"/>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grpSp>
        <p:nvGrpSpPr>
          <p:cNvPr id="20" name="Group 20"/>
          <p:cNvGrpSpPr/>
          <p:nvPr/>
        </p:nvGrpSpPr>
        <p:grpSpPr>
          <a:xfrm>
            <a:off x="17259300" y="-670628"/>
            <a:ext cx="1706112" cy="170611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p:cNvSpPr/>
          <p:nvPr/>
        </p:nvSpPr>
        <p:spPr>
          <a:xfrm>
            <a:off x="2334609" y="4841457"/>
            <a:ext cx="507431" cy="604085"/>
          </a:xfrm>
          <a:custGeom>
            <a:avLst/>
            <a:gdLst/>
            <a:ahLst/>
            <a:cxnLst/>
            <a:rect l="l" t="t" r="r" b="b"/>
            <a:pathLst>
              <a:path w="507431" h="604085">
                <a:moveTo>
                  <a:pt x="0" y="0"/>
                </a:moveTo>
                <a:lnTo>
                  <a:pt x="507431" y="0"/>
                </a:lnTo>
                <a:lnTo>
                  <a:pt x="507431" y="604086"/>
                </a:lnTo>
                <a:lnTo>
                  <a:pt x="0" y="60408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4" name="TextBox 24"/>
          <p:cNvSpPr txBox="1"/>
          <p:nvPr/>
        </p:nvSpPr>
        <p:spPr>
          <a:xfrm>
            <a:off x="9144000" y="3981796"/>
            <a:ext cx="8115300" cy="3790949"/>
          </a:xfrm>
          <a:prstGeom prst="rect">
            <a:avLst/>
          </a:prstGeom>
        </p:spPr>
        <p:txBody>
          <a:bodyPr lIns="0" tIns="0" rIns="0" bIns="0" rtlCol="0" anchor="t">
            <a:spAutoFit/>
          </a:bodyPr>
          <a:lstStyle/>
          <a:p>
            <a:pPr marL="431805" lvl="1" indent="-215903" algn="l">
              <a:lnSpc>
                <a:spcPts val="3000"/>
              </a:lnSpc>
              <a:buFont typeface="Arial"/>
              <a:buChar char="•"/>
            </a:pPr>
            <a:r>
              <a:rPr lang="en-US" sz="2000" dirty="0">
                <a:solidFill>
                  <a:srgbClr val="000000"/>
                </a:solidFill>
                <a:latin typeface="Montserrat"/>
                <a:ea typeface="Montserrat"/>
                <a:cs typeface="Montserrat"/>
                <a:sym typeface="Montserrat"/>
              </a:rPr>
              <a:t>The rapid advancement of technology has revolutionized various sectors, and healthcare is no exception. Traditional healthcare models, often characterized by physical clinic visits, are increasingly becoming less efficient and accessible. This is particularly true for individuals residing in remote areas of Kampala, those with mobility limitations, and those with busy schedules. Telemedicine, the delivery of healthcare services through telecommunication technologies, offers a promising solution to these challenges </a:t>
            </a:r>
          </a:p>
        </p:txBody>
      </p:sp>
      <p:sp>
        <p:nvSpPr>
          <p:cNvPr id="25" name="TextBox 25"/>
          <p:cNvSpPr txBox="1"/>
          <p:nvPr/>
        </p:nvSpPr>
        <p:spPr>
          <a:xfrm>
            <a:off x="9144000" y="1569456"/>
            <a:ext cx="8037985" cy="830933"/>
          </a:xfrm>
          <a:prstGeom prst="rect">
            <a:avLst/>
          </a:prstGeom>
        </p:spPr>
        <p:txBody>
          <a:bodyPr lIns="0" tIns="0" rIns="0" bIns="0" rtlCol="0" anchor="t">
            <a:spAutoFit/>
          </a:bodyPr>
          <a:lstStyle/>
          <a:p>
            <a:pPr algn="l">
              <a:lnSpc>
                <a:spcPts val="6359"/>
              </a:lnSpc>
            </a:pPr>
            <a:r>
              <a:rPr lang="en-US" sz="5999" b="1" dirty="0">
                <a:solidFill>
                  <a:srgbClr val="193378"/>
                </a:solidFill>
                <a:latin typeface="Poppins Bold"/>
                <a:ea typeface="Poppins Bold"/>
                <a:cs typeface="Poppins Bold"/>
                <a:sym typeface="Poppins Bold"/>
              </a:rPr>
              <a:t>BACKGROUND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9337" y="0"/>
            <a:ext cx="4994253" cy="10997737"/>
            <a:chOff x="0" y="0"/>
            <a:chExt cx="1315359" cy="2896523"/>
          </a:xfrm>
        </p:grpSpPr>
        <p:sp>
          <p:nvSpPr>
            <p:cNvPr id="3" name="Freeform 3"/>
            <p:cNvSpPr/>
            <p:nvPr/>
          </p:nvSpPr>
          <p:spPr>
            <a:xfrm>
              <a:off x="0" y="0"/>
              <a:ext cx="1315359" cy="2896523"/>
            </a:xfrm>
            <a:custGeom>
              <a:avLst/>
              <a:gdLst/>
              <a:ahLst/>
              <a:cxnLst/>
              <a:rect l="l" t="t" r="r" b="b"/>
              <a:pathLst>
                <a:path w="1315359" h="2896523">
                  <a:moveTo>
                    <a:pt x="83709" y="0"/>
                  </a:moveTo>
                  <a:lnTo>
                    <a:pt x="1231650" y="0"/>
                  </a:lnTo>
                  <a:cubicBezTo>
                    <a:pt x="1253851" y="0"/>
                    <a:pt x="1275143" y="8819"/>
                    <a:pt x="1290841" y="24518"/>
                  </a:cubicBezTo>
                  <a:cubicBezTo>
                    <a:pt x="1306539" y="40216"/>
                    <a:pt x="1315359" y="61508"/>
                    <a:pt x="1315359" y="83709"/>
                  </a:cubicBezTo>
                  <a:lnTo>
                    <a:pt x="1315359" y="2812814"/>
                  </a:lnTo>
                  <a:cubicBezTo>
                    <a:pt x="1315359" y="2835015"/>
                    <a:pt x="1306539" y="2856307"/>
                    <a:pt x="1290841" y="2872006"/>
                  </a:cubicBezTo>
                  <a:cubicBezTo>
                    <a:pt x="1275143" y="2887704"/>
                    <a:pt x="1253851" y="2896523"/>
                    <a:pt x="1231650" y="2896523"/>
                  </a:cubicBezTo>
                  <a:lnTo>
                    <a:pt x="83709" y="2896523"/>
                  </a:lnTo>
                  <a:cubicBezTo>
                    <a:pt x="61508" y="2896523"/>
                    <a:pt x="40216" y="2887704"/>
                    <a:pt x="24518" y="2872006"/>
                  </a:cubicBezTo>
                  <a:cubicBezTo>
                    <a:pt x="8819" y="2856307"/>
                    <a:pt x="0" y="2835015"/>
                    <a:pt x="0" y="2812814"/>
                  </a:cubicBezTo>
                  <a:lnTo>
                    <a:pt x="0" y="83709"/>
                  </a:lnTo>
                  <a:cubicBezTo>
                    <a:pt x="0" y="61508"/>
                    <a:pt x="8819" y="40216"/>
                    <a:pt x="24518" y="24518"/>
                  </a:cubicBezTo>
                  <a:cubicBezTo>
                    <a:pt x="40216" y="8819"/>
                    <a:pt x="61508" y="0"/>
                    <a:pt x="83709" y="0"/>
                  </a:cubicBezTo>
                  <a:close/>
                </a:path>
              </a:pathLst>
            </a:custGeom>
            <a:solidFill>
              <a:srgbClr val="3575FE"/>
            </a:solidFill>
          </p:spPr>
        </p:sp>
        <p:sp>
          <p:nvSpPr>
            <p:cNvPr id="4" name="TextBox 4"/>
            <p:cNvSpPr txBox="1"/>
            <p:nvPr/>
          </p:nvSpPr>
          <p:spPr>
            <a:xfrm>
              <a:off x="0" y="-9525"/>
              <a:ext cx="1315359" cy="2906048"/>
            </a:xfrm>
            <a:prstGeom prst="rect">
              <a:avLst/>
            </a:prstGeom>
          </p:spPr>
          <p:txBody>
            <a:bodyPr lIns="50800" tIns="50800" rIns="50800" bIns="50800" rtlCol="0" anchor="ctr"/>
            <a:lstStyle/>
            <a:p>
              <a:pPr algn="ctr">
                <a:lnSpc>
                  <a:spcPts val="2220"/>
                </a:lnSpc>
              </a:pPr>
              <a:endParaRPr/>
            </a:p>
          </p:txBody>
        </p:sp>
      </p:grpSp>
      <p:sp>
        <p:nvSpPr>
          <p:cNvPr id="5" name="Freeform 5"/>
          <p:cNvSpPr/>
          <p:nvPr/>
        </p:nvSpPr>
        <p:spPr>
          <a:xfrm>
            <a:off x="1028700" y="770867"/>
            <a:ext cx="515665" cy="515665"/>
          </a:xfrm>
          <a:custGeom>
            <a:avLst/>
            <a:gdLst/>
            <a:ahLst/>
            <a:cxnLst/>
            <a:rect l="l" t="t" r="r" b="b"/>
            <a:pathLst>
              <a:path w="515665" h="515665">
                <a:moveTo>
                  <a:pt x="0" y="0"/>
                </a:moveTo>
                <a:lnTo>
                  <a:pt x="515665" y="0"/>
                </a:lnTo>
                <a:lnTo>
                  <a:pt x="515665" y="515666"/>
                </a:lnTo>
                <a:lnTo>
                  <a:pt x="0" y="5156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rot="5400000">
            <a:off x="17167778" y="8306860"/>
            <a:ext cx="643831" cy="1902880"/>
            <a:chOff x="0" y="0"/>
            <a:chExt cx="660400" cy="1951851"/>
          </a:xfrm>
        </p:grpSpPr>
        <p:sp>
          <p:nvSpPr>
            <p:cNvPr id="7" name="Freeform 7"/>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8" name="TextBox 8"/>
            <p:cNvSpPr txBox="1"/>
            <p:nvPr/>
          </p:nvSpPr>
          <p:spPr>
            <a:xfrm>
              <a:off x="0" y="-9525"/>
              <a:ext cx="660400" cy="1834376"/>
            </a:xfrm>
            <a:prstGeom prst="rect">
              <a:avLst/>
            </a:prstGeom>
          </p:spPr>
          <p:txBody>
            <a:bodyPr lIns="50800" tIns="50800" rIns="50800" bIns="50800" rtlCol="0" anchor="ctr"/>
            <a:lstStyle/>
            <a:p>
              <a:pPr algn="ctr">
                <a:lnSpc>
                  <a:spcPts val="2220"/>
                </a:lnSpc>
              </a:pPr>
              <a:endParaRPr/>
            </a:p>
          </p:txBody>
        </p:sp>
      </p:grpSp>
      <p:grpSp>
        <p:nvGrpSpPr>
          <p:cNvPr id="9" name="Group 9"/>
          <p:cNvGrpSpPr/>
          <p:nvPr/>
        </p:nvGrpSpPr>
        <p:grpSpPr>
          <a:xfrm>
            <a:off x="16538253" y="8936385"/>
            <a:ext cx="643732" cy="6437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p:cNvSpPr txBox="1"/>
            <p:nvPr/>
          </p:nvSpPr>
          <p:spPr>
            <a:xfrm>
              <a:off x="76200" y="66675"/>
              <a:ext cx="660400" cy="669925"/>
            </a:xfrm>
            <a:prstGeom prst="rect">
              <a:avLst/>
            </a:prstGeom>
          </p:spPr>
          <p:txBody>
            <a:bodyPr lIns="50800" tIns="50800" rIns="50800" bIns="50800" rtlCol="0" anchor="ctr"/>
            <a:lstStyle/>
            <a:p>
              <a:pPr algn="ctr">
                <a:lnSpc>
                  <a:spcPts val="2220"/>
                </a:lnSpc>
              </a:pPr>
              <a:endParaRPr/>
            </a:p>
          </p:txBody>
        </p:sp>
      </p:grpSp>
      <p:grpSp>
        <p:nvGrpSpPr>
          <p:cNvPr id="12" name="Group 12"/>
          <p:cNvGrpSpPr/>
          <p:nvPr/>
        </p:nvGrpSpPr>
        <p:grpSpPr>
          <a:xfrm>
            <a:off x="1028700" y="1544365"/>
            <a:ext cx="5357233" cy="8035850"/>
            <a:chOff x="0" y="0"/>
            <a:chExt cx="6350000" cy="9525000"/>
          </a:xfrm>
        </p:grpSpPr>
        <p:sp>
          <p:nvSpPr>
            <p:cNvPr id="13" name="Freeform 13"/>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62500" r="-62500"/>
              </a:stretch>
            </a:blipFill>
          </p:spPr>
        </p:sp>
      </p:grpSp>
      <p:sp>
        <p:nvSpPr>
          <p:cNvPr id="14" name="TextBox 14"/>
          <p:cNvSpPr txBox="1"/>
          <p:nvPr/>
        </p:nvSpPr>
        <p:spPr>
          <a:xfrm>
            <a:off x="1766883" y="738370"/>
            <a:ext cx="1615696" cy="584785"/>
          </a:xfrm>
          <a:prstGeom prst="rect">
            <a:avLst/>
          </a:prstGeom>
        </p:spPr>
        <p:txBody>
          <a:bodyPr lIns="0" tIns="0" rIns="0" bIns="0" rtlCol="0" anchor="t">
            <a:spAutoFit/>
          </a:bodyPr>
          <a:lstStyle/>
          <a:p>
            <a:pPr algn="l">
              <a:lnSpc>
                <a:spcPts val="2220"/>
              </a:lnSpc>
            </a:pPr>
            <a:r>
              <a:rPr lang="en-US" sz="2000">
                <a:solidFill>
                  <a:srgbClr val="FFFFFF"/>
                </a:solidFill>
                <a:latin typeface="Poppins"/>
                <a:ea typeface="Poppins"/>
                <a:cs typeface="Poppins"/>
                <a:sym typeface="Poppins"/>
              </a:rPr>
              <a:t>Borcelle</a:t>
            </a:r>
          </a:p>
          <a:p>
            <a:pPr algn="l">
              <a:lnSpc>
                <a:spcPts val="2220"/>
              </a:lnSpc>
            </a:pPr>
            <a:r>
              <a:rPr lang="en-US" sz="2000">
                <a:solidFill>
                  <a:srgbClr val="FFFFFF"/>
                </a:solidFill>
                <a:latin typeface="Poppins"/>
                <a:ea typeface="Poppins"/>
                <a:cs typeface="Poppins"/>
                <a:sym typeface="Poppins"/>
              </a:rPr>
              <a:t>Medical</a:t>
            </a:r>
          </a:p>
        </p:txBody>
      </p:sp>
      <p:sp>
        <p:nvSpPr>
          <p:cNvPr id="15" name="Freeform 15"/>
          <p:cNvSpPr/>
          <p:nvPr/>
        </p:nvSpPr>
        <p:spPr>
          <a:xfrm>
            <a:off x="8203934" y="3017893"/>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7979029" y="3762183"/>
            <a:ext cx="8559224" cy="1953740"/>
          </a:xfrm>
          <a:prstGeom prst="rect">
            <a:avLst/>
          </a:prstGeom>
        </p:spPr>
        <p:txBody>
          <a:bodyPr lIns="0" tIns="0" rIns="0" bIns="0" rtlCol="0" anchor="t">
            <a:spAutoFit/>
          </a:bodyPr>
          <a:lstStyle/>
          <a:p>
            <a:pPr marL="222736" lvl="1" algn="l">
              <a:lnSpc>
                <a:spcPts val="3094"/>
              </a:lnSpc>
            </a:pPr>
            <a:r>
              <a:rPr lang="en-US" sz="2063" dirty="0">
                <a:solidFill>
                  <a:srgbClr val="000000"/>
                </a:solidFill>
                <a:latin typeface="Montserrat"/>
                <a:ea typeface="Montserrat"/>
                <a:cs typeface="Montserrat"/>
                <a:sym typeface="Montserrat"/>
              </a:rPr>
              <a:t> </a:t>
            </a:r>
          </a:p>
          <a:p>
            <a:pPr marL="445472" lvl="1" indent="-222736" algn="l">
              <a:lnSpc>
                <a:spcPts val="3094"/>
              </a:lnSpc>
              <a:buFont typeface="Arial"/>
              <a:buChar char="•"/>
            </a:pPr>
            <a:r>
              <a:rPr lang="en-US" sz="2063" dirty="0">
                <a:solidFill>
                  <a:srgbClr val="000000"/>
                </a:solidFill>
                <a:latin typeface="Montserrat"/>
                <a:ea typeface="Montserrat"/>
                <a:cs typeface="Montserrat"/>
                <a:sym typeface="Montserrat"/>
              </a:rPr>
              <a:t>Long Wait Times at RUBBY hospital.</a:t>
            </a:r>
          </a:p>
          <a:p>
            <a:pPr marL="222736" lvl="1" algn="l">
              <a:lnSpc>
                <a:spcPts val="3094"/>
              </a:lnSpc>
            </a:pPr>
            <a:r>
              <a:rPr lang="en-US" sz="2063" dirty="0">
                <a:solidFill>
                  <a:srgbClr val="000000"/>
                </a:solidFill>
                <a:latin typeface="Montserrat"/>
                <a:ea typeface="Montserrat"/>
                <a:cs typeface="Montserrat"/>
                <a:sym typeface="Montserrat"/>
              </a:rPr>
              <a:t> Traditional healthcare systems often involve lengthy wait times for appointments and consultations. </a:t>
            </a:r>
          </a:p>
          <a:p>
            <a:pPr marL="222736" lvl="1" algn="l">
              <a:lnSpc>
                <a:spcPts val="3094"/>
              </a:lnSpc>
            </a:pPr>
            <a:r>
              <a:rPr lang="en-US" sz="2063" dirty="0">
                <a:solidFill>
                  <a:srgbClr val="000000"/>
                </a:solidFill>
                <a:latin typeface="Montserrat"/>
                <a:ea typeface="Montserrat"/>
                <a:cs typeface="Montserrat"/>
                <a:sym typeface="Montserrat"/>
              </a:rPr>
              <a:t> </a:t>
            </a:r>
          </a:p>
        </p:txBody>
      </p:sp>
      <p:sp>
        <p:nvSpPr>
          <p:cNvPr id="17" name="TextBox 17"/>
          <p:cNvSpPr txBox="1"/>
          <p:nvPr/>
        </p:nvSpPr>
        <p:spPr>
          <a:xfrm>
            <a:off x="8061131" y="2130163"/>
            <a:ext cx="8325456" cy="887730"/>
          </a:xfrm>
          <a:prstGeom prst="rect">
            <a:avLst/>
          </a:prstGeom>
        </p:spPr>
        <p:txBody>
          <a:bodyPr lIns="0" tIns="0" rIns="0" bIns="0" rtlCol="0" anchor="t">
            <a:spAutoFit/>
          </a:bodyPr>
          <a:lstStyle/>
          <a:p>
            <a:pPr algn="l">
              <a:lnSpc>
                <a:spcPts val="6359"/>
              </a:lnSpc>
            </a:pPr>
            <a:r>
              <a:rPr lang="en-US" sz="5999" b="1">
                <a:solidFill>
                  <a:srgbClr val="193378"/>
                </a:solidFill>
                <a:latin typeface="Poppins Bold"/>
                <a:ea typeface="Poppins Bold"/>
                <a:cs typeface="Poppins Bold"/>
                <a:sym typeface="Poppins Bold"/>
              </a:rPr>
              <a:t>PROBLEM STATEMENT</a:t>
            </a:r>
          </a:p>
        </p:txBody>
      </p:sp>
      <p:sp>
        <p:nvSpPr>
          <p:cNvPr id="24" name="TextBox 24"/>
          <p:cNvSpPr txBox="1"/>
          <p:nvPr/>
        </p:nvSpPr>
        <p:spPr>
          <a:xfrm>
            <a:off x="9144000" y="8218537"/>
            <a:ext cx="3471740" cy="361884"/>
          </a:xfrm>
          <a:prstGeom prst="rect">
            <a:avLst/>
          </a:prstGeom>
        </p:spPr>
        <p:txBody>
          <a:bodyPr lIns="0" tIns="0" rIns="0" bIns="0" rtlCol="0" anchor="t">
            <a:spAutoFit/>
          </a:bodyPr>
          <a:lstStyle/>
          <a:p>
            <a:pPr algn="ctr">
              <a:lnSpc>
                <a:spcPts val="2999"/>
              </a:lnSpc>
            </a:pPr>
            <a:r>
              <a:rPr lang="en-US" sz="2499" b="1">
                <a:solidFill>
                  <a:srgbClr val="FFFFFF"/>
                </a:solidFill>
                <a:latin typeface="Montserrat Bold"/>
                <a:ea typeface="Montserrat Bold"/>
                <a:cs typeface="Montserrat Bold"/>
                <a:sym typeface="Montserrat Bold"/>
              </a:rPr>
              <a:t>1999 - 2010</a:t>
            </a:r>
          </a:p>
        </p:txBody>
      </p:sp>
      <p:sp>
        <p:nvSpPr>
          <p:cNvPr id="26" name="TextBox 26"/>
          <p:cNvSpPr txBox="1"/>
          <p:nvPr/>
        </p:nvSpPr>
        <p:spPr>
          <a:xfrm>
            <a:off x="9144000" y="8589946"/>
            <a:ext cx="3471740" cy="361884"/>
          </a:xfrm>
          <a:prstGeom prst="rect">
            <a:avLst/>
          </a:prstGeom>
        </p:spPr>
        <p:txBody>
          <a:bodyPr lIns="0" tIns="0" rIns="0" bIns="0" rtlCol="0" anchor="t">
            <a:spAutoFit/>
          </a:bodyPr>
          <a:lstStyle/>
          <a:p>
            <a:pPr algn="ctr">
              <a:lnSpc>
                <a:spcPts val="2999"/>
              </a:lnSpc>
            </a:pPr>
            <a:r>
              <a:rPr lang="en-US" sz="2499" dirty="0">
                <a:solidFill>
                  <a:srgbClr val="FFFFFF"/>
                </a:solidFill>
                <a:latin typeface="Montserrat"/>
                <a:ea typeface="Montserrat"/>
                <a:cs typeface="Montserrat"/>
                <a:sym typeface="Montserrat"/>
              </a:rPr>
              <a:t>Development</a:t>
            </a:r>
          </a:p>
        </p:txBody>
      </p:sp>
      <p:sp>
        <p:nvSpPr>
          <p:cNvPr id="28" name="Freeform 28"/>
          <p:cNvSpPr/>
          <p:nvPr/>
        </p:nvSpPr>
        <p:spPr>
          <a:xfrm>
            <a:off x="11484099" y="9044281"/>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sp>
        <p:nvSpPr>
          <p:cNvPr id="29" name="Freeform 29"/>
          <p:cNvSpPr/>
          <p:nvPr/>
        </p:nvSpPr>
        <p:spPr>
          <a:xfrm>
            <a:off x="8061131" y="1028700"/>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7">
              <a:alphaModFix amt="25000"/>
              <a:extLst>
                <a:ext uri="{96DAC541-7B7A-43D3-8B79-37D633B846F1}">
                  <asvg:svgBlip xmlns:asvg="http://schemas.microsoft.com/office/drawing/2016/SVG/main" r:embed="rId8"/>
                </a:ext>
              </a:extLst>
            </a:blip>
            <a:stretch>
              <a:fillRect/>
            </a:stretch>
          </a:blipFill>
        </p:spPr>
      </p:sp>
      <p:grpSp>
        <p:nvGrpSpPr>
          <p:cNvPr id="30" name="Group 30"/>
          <p:cNvGrpSpPr/>
          <p:nvPr/>
        </p:nvGrpSpPr>
        <p:grpSpPr>
          <a:xfrm>
            <a:off x="16254765" y="-670628"/>
            <a:ext cx="2710648" cy="2710648"/>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3" name="Group 33"/>
          <p:cNvGrpSpPr/>
          <p:nvPr/>
        </p:nvGrpSpPr>
        <p:grpSpPr>
          <a:xfrm>
            <a:off x="17610088" y="1286533"/>
            <a:ext cx="1482057" cy="1482057"/>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035608" y="3352354"/>
            <a:ext cx="9258812" cy="925881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17167778" y="8306860"/>
            <a:ext cx="643831" cy="1902880"/>
            <a:chOff x="0" y="0"/>
            <a:chExt cx="660400" cy="1951851"/>
          </a:xfrm>
        </p:grpSpPr>
        <p:sp>
          <p:nvSpPr>
            <p:cNvPr id="6" name="Freeform 6"/>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193378"/>
            </a:solidFill>
          </p:spPr>
        </p:sp>
        <p:sp>
          <p:nvSpPr>
            <p:cNvPr id="7" name="TextBox 7"/>
            <p:cNvSpPr txBox="1"/>
            <p:nvPr/>
          </p:nvSpPr>
          <p:spPr>
            <a:xfrm>
              <a:off x="0" y="-9525"/>
              <a:ext cx="660400" cy="1834376"/>
            </a:xfrm>
            <a:prstGeom prst="rect">
              <a:avLst/>
            </a:prstGeom>
          </p:spPr>
          <p:txBody>
            <a:bodyPr lIns="50800" tIns="50800" rIns="50800" bIns="50800" rtlCol="0" anchor="ctr"/>
            <a:lstStyle/>
            <a:p>
              <a:pPr algn="ctr">
                <a:lnSpc>
                  <a:spcPts val="2220"/>
                </a:lnSpc>
              </a:pPr>
              <a:endParaRPr/>
            </a:p>
          </p:txBody>
        </p:sp>
      </p:grpSp>
      <p:grpSp>
        <p:nvGrpSpPr>
          <p:cNvPr id="8" name="Group 8"/>
          <p:cNvGrpSpPr/>
          <p:nvPr/>
        </p:nvGrpSpPr>
        <p:grpSpPr>
          <a:xfrm>
            <a:off x="16538253" y="8936385"/>
            <a:ext cx="643732" cy="64373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2220"/>
                </a:lnSpc>
              </a:pPr>
              <a:endParaRPr/>
            </a:p>
          </p:txBody>
        </p:sp>
      </p:grpSp>
      <p:grpSp>
        <p:nvGrpSpPr>
          <p:cNvPr id="11" name="Group 11"/>
          <p:cNvGrpSpPr/>
          <p:nvPr/>
        </p:nvGrpSpPr>
        <p:grpSpPr>
          <a:xfrm>
            <a:off x="12035608" y="1323156"/>
            <a:ext cx="5235341" cy="5410573"/>
            <a:chOff x="0" y="0"/>
            <a:chExt cx="6362700" cy="6575666"/>
          </a:xfrm>
        </p:grpSpPr>
        <p:sp>
          <p:nvSpPr>
            <p:cNvPr id="12" name="Freeform 12"/>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2"/>
              <a:stretch>
                <a:fillRect l="-27515" r="-27515"/>
              </a:stretch>
            </a:blipFill>
          </p:spPr>
        </p:sp>
      </p:grpSp>
      <p:grpSp>
        <p:nvGrpSpPr>
          <p:cNvPr id="13" name="Group 13"/>
          <p:cNvGrpSpPr/>
          <p:nvPr/>
        </p:nvGrpSpPr>
        <p:grpSpPr>
          <a:xfrm>
            <a:off x="10956833" y="4256381"/>
            <a:ext cx="3851034" cy="4002028"/>
            <a:chOff x="0" y="0"/>
            <a:chExt cx="812800" cy="844669"/>
          </a:xfrm>
        </p:grpSpPr>
        <p:sp>
          <p:nvSpPr>
            <p:cNvPr id="14" name="Freeform 14"/>
            <p:cNvSpPr/>
            <p:nvPr/>
          </p:nvSpPr>
          <p:spPr>
            <a:xfrm>
              <a:off x="0" y="0"/>
              <a:ext cx="812800" cy="844669"/>
            </a:xfrm>
            <a:custGeom>
              <a:avLst/>
              <a:gdLst/>
              <a:ahLst/>
              <a:cxnLst/>
              <a:rect l="l" t="t" r="r" b="b"/>
              <a:pathLst>
                <a:path w="812800" h="844669">
                  <a:moveTo>
                    <a:pt x="178921" y="0"/>
                  </a:moveTo>
                  <a:lnTo>
                    <a:pt x="633879" y="0"/>
                  </a:lnTo>
                  <a:cubicBezTo>
                    <a:pt x="732694" y="0"/>
                    <a:pt x="812800" y="80106"/>
                    <a:pt x="812800" y="178921"/>
                  </a:cubicBezTo>
                  <a:lnTo>
                    <a:pt x="812800" y="665748"/>
                  </a:lnTo>
                  <a:cubicBezTo>
                    <a:pt x="812800" y="713201"/>
                    <a:pt x="793949" y="758710"/>
                    <a:pt x="760395" y="792264"/>
                  </a:cubicBezTo>
                  <a:cubicBezTo>
                    <a:pt x="726841" y="825818"/>
                    <a:pt x="681332" y="844669"/>
                    <a:pt x="633879" y="844669"/>
                  </a:cubicBezTo>
                  <a:lnTo>
                    <a:pt x="178921" y="844669"/>
                  </a:lnTo>
                  <a:cubicBezTo>
                    <a:pt x="80106" y="844669"/>
                    <a:pt x="0" y="764563"/>
                    <a:pt x="0" y="665748"/>
                  </a:cubicBezTo>
                  <a:lnTo>
                    <a:pt x="0" y="178921"/>
                  </a:lnTo>
                  <a:cubicBezTo>
                    <a:pt x="0" y="80106"/>
                    <a:pt x="80106" y="0"/>
                    <a:pt x="178921" y="0"/>
                  </a:cubicBezTo>
                  <a:close/>
                </a:path>
              </a:pathLst>
            </a:custGeom>
            <a:solidFill>
              <a:srgbClr val="FFFFFF"/>
            </a:solidFill>
          </p:spPr>
        </p:sp>
        <p:sp>
          <p:nvSpPr>
            <p:cNvPr id="15" name="TextBox 15"/>
            <p:cNvSpPr txBox="1"/>
            <p:nvPr/>
          </p:nvSpPr>
          <p:spPr>
            <a:xfrm>
              <a:off x="0" y="-9525"/>
              <a:ext cx="812800" cy="854194"/>
            </a:xfrm>
            <a:prstGeom prst="rect">
              <a:avLst/>
            </a:prstGeom>
          </p:spPr>
          <p:txBody>
            <a:bodyPr lIns="50800" tIns="50800" rIns="50800" bIns="50800" rtlCol="0" anchor="ctr"/>
            <a:lstStyle/>
            <a:p>
              <a:pPr algn="ctr">
                <a:lnSpc>
                  <a:spcPts val="2220"/>
                </a:lnSpc>
              </a:pPr>
              <a:endParaRPr/>
            </a:p>
          </p:txBody>
        </p:sp>
      </p:grpSp>
      <p:grpSp>
        <p:nvGrpSpPr>
          <p:cNvPr id="16" name="Group 16"/>
          <p:cNvGrpSpPr/>
          <p:nvPr/>
        </p:nvGrpSpPr>
        <p:grpSpPr>
          <a:xfrm>
            <a:off x="11105913" y="4414646"/>
            <a:ext cx="3566136" cy="3685498"/>
            <a:chOff x="0" y="0"/>
            <a:chExt cx="6362700" cy="6575666"/>
          </a:xfrm>
        </p:grpSpPr>
        <p:sp>
          <p:nvSpPr>
            <p:cNvPr id="17" name="Freeform 17"/>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3"/>
              <a:stretch>
                <a:fillRect l="-42074" r="-42074"/>
              </a:stretch>
            </a:blipFill>
          </p:spPr>
        </p:sp>
      </p:grpSp>
      <p:sp>
        <p:nvSpPr>
          <p:cNvPr id="18" name="Freeform 18"/>
          <p:cNvSpPr/>
          <p:nvPr/>
        </p:nvSpPr>
        <p:spPr>
          <a:xfrm>
            <a:off x="1403689" y="3136519"/>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a:off x="845436" y="893638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20" name="Freeform 20"/>
          <p:cNvSpPr/>
          <p:nvPr/>
        </p:nvSpPr>
        <p:spPr>
          <a:xfrm>
            <a:off x="9492666" y="807408"/>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grpSp>
        <p:nvGrpSpPr>
          <p:cNvPr id="21" name="Group 21"/>
          <p:cNvGrpSpPr/>
          <p:nvPr/>
        </p:nvGrpSpPr>
        <p:grpSpPr>
          <a:xfrm>
            <a:off x="11502486" y="2363222"/>
            <a:ext cx="1066245" cy="1066245"/>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4" name="Freeform 24"/>
          <p:cNvSpPr/>
          <p:nvPr/>
        </p:nvSpPr>
        <p:spPr>
          <a:xfrm>
            <a:off x="11675120" y="2695219"/>
            <a:ext cx="720976" cy="429964"/>
          </a:xfrm>
          <a:custGeom>
            <a:avLst/>
            <a:gdLst/>
            <a:ahLst/>
            <a:cxnLst/>
            <a:rect l="l" t="t" r="r" b="b"/>
            <a:pathLst>
              <a:path w="720976" h="429964">
                <a:moveTo>
                  <a:pt x="0" y="0"/>
                </a:moveTo>
                <a:lnTo>
                  <a:pt x="720976" y="0"/>
                </a:lnTo>
                <a:lnTo>
                  <a:pt x="720976" y="429964"/>
                </a:lnTo>
                <a:lnTo>
                  <a:pt x="0" y="4299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TextBox 25"/>
          <p:cNvSpPr txBox="1"/>
          <p:nvPr/>
        </p:nvSpPr>
        <p:spPr>
          <a:xfrm>
            <a:off x="1211964" y="3961767"/>
            <a:ext cx="9687533" cy="5796267"/>
          </a:xfrm>
          <a:prstGeom prst="rect">
            <a:avLst/>
          </a:prstGeom>
        </p:spPr>
        <p:txBody>
          <a:bodyPr lIns="0" tIns="0" rIns="0" bIns="0" rtlCol="0" anchor="t">
            <a:spAutoFit/>
          </a:bodyPr>
          <a:lstStyle/>
          <a:p>
            <a:pPr marL="250451" lvl="1" algn="l">
              <a:lnSpc>
                <a:spcPts val="3480"/>
              </a:lnSpc>
            </a:pPr>
            <a:r>
              <a:rPr lang="en-US" sz="2320" dirty="0">
                <a:solidFill>
                  <a:srgbClr val="000000"/>
                </a:solidFill>
                <a:latin typeface="Montserrat"/>
                <a:ea typeface="Montserrat"/>
                <a:cs typeface="Montserrat"/>
                <a:sym typeface="Montserrat"/>
              </a:rPr>
              <a:t>TECHNICAL:</a:t>
            </a:r>
          </a:p>
          <a:p>
            <a:pPr marL="500902" lvl="1" indent="-250451" algn="l">
              <a:lnSpc>
                <a:spcPts val="3480"/>
              </a:lnSpc>
              <a:buFont typeface="Arial"/>
              <a:buChar char="•"/>
            </a:pPr>
            <a:r>
              <a:rPr lang="en-US" sz="2320" dirty="0">
                <a:solidFill>
                  <a:srgbClr val="000000"/>
                </a:solidFill>
                <a:latin typeface="Montserrat"/>
                <a:ea typeface="Montserrat"/>
                <a:cs typeface="Montserrat"/>
                <a:sym typeface="Montserrat"/>
              </a:rPr>
              <a:t>Enhance Accessibility: Provide healthcare services to patients regardless of their geographical location.</a:t>
            </a:r>
          </a:p>
          <a:p>
            <a:pPr marL="500902" lvl="1" indent="-250451" algn="l">
              <a:lnSpc>
                <a:spcPts val="3480"/>
              </a:lnSpc>
              <a:buFont typeface="Arial"/>
              <a:buChar char="•"/>
            </a:pPr>
            <a:r>
              <a:rPr lang="en-US" sz="2320" dirty="0">
                <a:solidFill>
                  <a:srgbClr val="000000"/>
                </a:solidFill>
                <a:latin typeface="Montserrat"/>
                <a:ea typeface="Montserrat"/>
                <a:cs typeface="Montserrat"/>
                <a:sym typeface="Montserrat"/>
              </a:rPr>
              <a:t>Reduce Wait Times: Offer immediate access to medical professionals, eliminating the need for long wait times. </a:t>
            </a:r>
          </a:p>
          <a:p>
            <a:pPr marL="500902" lvl="1" indent="-250451" algn="l">
              <a:lnSpc>
                <a:spcPts val="3480"/>
              </a:lnSpc>
              <a:buFont typeface="Arial"/>
              <a:buChar char="•"/>
            </a:pPr>
            <a:r>
              <a:rPr lang="en-US" sz="2320" dirty="0">
                <a:solidFill>
                  <a:srgbClr val="000000"/>
                </a:solidFill>
                <a:latin typeface="Montserrat"/>
                <a:ea typeface="Montserrat"/>
                <a:cs typeface="Montserrat"/>
                <a:sym typeface="Montserrat"/>
              </a:rPr>
              <a:t>Lower Healthcare Costs: Reduce costs associated with transportation, time off work, and in person consultations.</a:t>
            </a:r>
          </a:p>
          <a:p>
            <a:pPr marL="500902" lvl="1" indent="-250451" algn="l">
              <a:lnSpc>
                <a:spcPts val="3480"/>
              </a:lnSpc>
              <a:buFont typeface="Arial"/>
              <a:buChar char="•"/>
            </a:pPr>
            <a:r>
              <a:rPr lang="en-US" sz="2320" dirty="0">
                <a:solidFill>
                  <a:srgbClr val="000000"/>
                </a:solidFill>
                <a:latin typeface="Montserrat"/>
                <a:ea typeface="Montserrat"/>
                <a:cs typeface="Montserrat"/>
                <a:sym typeface="Montserrat"/>
              </a:rPr>
              <a:t>User interface: Development of a user –friendly interface for healthcare professionals to document patients encounters.</a:t>
            </a:r>
          </a:p>
          <a:p>
            <a:pPr marL="500902" lvl="1" indent="-250451" algn="l">
              <a:lnSpc>
                <a:spcPts val="3480"/>
              </a:lnSpc>
              <a:buFont typeface="Arial"/>
              <a:buChar char="•"/>
            </a:pPr>
            <a:r>
              <a:rPr lang="en-US" sz="2320" dirty="0">
                <a:solidFill>
                  <a:srgbClr val="000000"/>
                </a:solidFill>
                <a:latin typeface="Montserrat"/>
                <a:ea typeface="Montserrat"/>
                <a:cs typeface="Montserrat"/>
                <a:sym typeface="Montserrat"/>
              </a:rPr>
              <a:t>Data security: implementation of robust security measures to protect patient data, including access controls and audit trails</a:t>
            </a:r>
          </a:p>
          <a:p>
            <a:pPr marL="500902" lvl="1" indent="-250451" algn="l">
              <a:lnSpc>
                <a:spcPts val="3480"/>
              </a:lnSpc>
              <a:buFont typeface="Arial"/>
              <a:buChar char="•"/>
            </a:pPr>
            <a:endParaRPr lang="en-US" sz="2320" dirty="0">
              <a:solidFill>
                <a:srgbClr val="000000"/>
              </a:solidFill>
              <a:latin typeface="Montserrat"/>
              <a:ea typeface="Montserrat"/>
              <a:cs typeface="Montserrat"/>
              <a:sym typeface="Montserrat"/>
            </a:endParaRPr>
          </a:p>
        </p:txBody>
      </p:sp>
      <p:sp>
        <p:nvSpPr>
          <p:cNvPr id="26" name="TextBox 26"/>
          <p:cNvSpPr txBox="1"/>
          <p:nvPr/>
        </p:nvSpPr>
        <p:spPr>
          <a:xfrm>
            <a:off x="1211964" y="2022471"/>
            <a:ext cx="5131990" cy="830933"/>
          </a:xfrm>
          <a:prstGeom prst="rect">
            <a:avLst/>
          </a:prstGeom>
        </p:spPr>
        <p:txBody>
          <a:bodyPr lIns="0" tIns="0" rIns="0" bIns="0" rtlCol="0" anchor="t">
            <a:spAutoFit/>
          </a:bodyPr>
          <a:lstStyle/>
          <a:p>
            <a:pPr algn="l">
              <a:lnSpc>
                <a:spcPts val="6359"/>
              </a:lnSpc>
            </a:pPr>
            <a:r>
              <a:rPr lang="en-US" sz="5999" b="1" dirty="0">
                <a:solidFill>
                  <a:srgbClr val="193378"/>
                </a:solidFill>
                <a:latin typeface="Poppins Bold"/>
                <a:ea typeface="Poppins Bold"/>
                <a:cs typeface="Poppins Bold"/>
                <a:sym typeface="Poppins Bold"/>
              </a:rPr>
              <a:t>SCOPE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426" r="-11885"/>
            </a:stretch>
          </a:blipFill>
        </p:spPr>
      </p:sp>
      <p:grpSp>
        <p:nvGrpSpPr>
          <p:cNvPr id="3" name="Group 3"/>
          <p:cNvGrpSpPr/>
          <p:nvPr/>
        </p:nvGrpSpPr>
        <p:grpSpPr>
          <a:xfrm rot="5400000">
            <a:off x="17167778" y="8306860"/>
            <a:ext cx="643831" cy="1902880"/>
            <a:chOff x="0" y="0"/>
            <a:chExt cx="660400" cy="1951851"/>
          </a:xfrm>
        </p:grpSpPr>
        <p:sp>
          <p:nvSpPr>
            <p:cNvPr id="4" name="Freeform 4"/>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5" name="TextBox 5"/>
            <p:cNvSpPr txBox="1"/>
            <p:nvPr/>
          </p:nvSpPr>
          <p:spPr>
            <a:xfrm>
              <a:off x="0" y="-9525"/>
              <a:ext cx="660400" cy="1834376"/>
            </a:xfrm>
            <a:prstGeom prst="rect">
              <a:avLst/>
            </a:prstGeom>
          </p:spPr>
          <p:txBody>
            <a:bodyPr lIns="50800" tIns="50800" rIns="50800" bIns="50800" rtlCol="0" anchor="ctr"/>
            <a:lstStyle/>
            <a:p>
              <a:pPr algn="ctr">
                <a:lnSpc>
                  <a:spcPts val="2220"/>
                </a:lnSpc>
              </a:pPr>
              <a:endParaRPr/>
            </a:p>
          </p:txBody>
        </p:sp>
      </p:grpSp>
      <p:grpSp>
        <p:nvGrpSpPr>
          <p:cNvPr id="6" name="Group 6"/>
          <p:cNvGrpSpPr/>
          <p:nvPr/>
        </p:nvGrpSpPr>
        <p:grpSpPr>
          <a:xfrm>
            <a:off x="16538253" y="8936385"/>
            <a:ext cx="643732" cy="64373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8" name="TextBox 8"/>
            <p:cNvSpPr txBox="1"/>
            <p:nvPr/>
          </p:nvSpPr>
          <p:spPr>
            <a:xfrm>
              <a:off x="76200" y="66675"/>
              <a:ext cx="660400" cy="669925"/>
            </a:xfrm>
            <a:prstGeom prst="rect">
              <a:avLst/>
            </a:prstGeom>
          </p:spPr>
          <p:txBody>
            <a:bodyPr lIns="50800" tIns="50800" rIns="50800" bIns="50800" rtlCol="0" anchor="ctr"/>
            <a:lstStyle/>
            <a:p>
              <a:pPr algn="ctr">
                <a:lnSpc>
                  <a:spcPts val="2220"/>
                </a:lnSpc>
              </a:pPr>
              <a:endParaRPr/>
            </a:p>
          </p:txBody>
        </p:sp>
      </p:grpSp>
      <p:grpSp>
        <p:nvGrpSpPr>
          <p:cNvPr id="9" name="Group 9"/>
          <p:cNvGrpSpPr/>
          <p:nvPr/>
        </p:nvGrpSpPr>
        <p:grpSpPr>
          <a:xfrm>
            <a:off x="718024" y="5690411"/>
            <a:ext cx="16541276" cy="1654127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1" name="Freeform 21"/>
          <p:cNvSpPr/>
          <p:nvPr/>
        </p:nvSpPr>
        <p:spPr>
          <a:xfrm>
            <a:off x="8625468" y="2851256"/>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2" name="Group 22"/>
          <p:cNvGrpSpPr/>
          <p:nvPr/>
        </p:nvGrpSpPr>
        <p:grpSpPr>
          <a:xfrm>
            <a:off x="16428635" y="-545006"/>
            <a:ext cx="2585802" cy="258580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5" name="Freeform 25"/>
          <p:cNvSpPr/>
          <p:nvPr/>
        </p:nvSpPr>
        <p:spPr>
          <a:xfrm>
            <a:off x="16998721" y="5301825"/>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26" name="Freeform 26"/>
          <p:cNvSpPr/>
          <p:nvPr/>
        </p:nvSpPr>
        <p:spPr>
          <a:xfrm>
            <a:off x="2068735" y="2684222"/>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sp>
      <p:sp>
        <p:nvSpPr>
          <p:cNvPr id="30" name="TextBox 30"/>
          <p:cNvSpPr txBox="1"/>
          <p:nvPr/>
        </p:nvSpPr>
        <p:spPr>
          <a:xfrm>
            <a:off x="16538253" y="9120187"/>
            <a:ext cx="643732" cy="285651"/>
          </a:xfrm>
          <a:prstGeom prst="rect">
            <a:avLst/>
          </a:prstGeom>
        </p:spPr>
        <p:txBody>
          <a:bodyPr lIns="0" tIns="0" rIns="0" bIns="0" rtlCol="0" anchor="t">
            <a:spAutoFit/>
          </a:bodyPr>
          <a:lstStyle/>
          <a:p>
            <a:pPr algn="ctr">
              <a:lnSpc>
                <a:spcPts val="2399"/>
              </a:lnSpc>
            </a:pPr>
            <a:r>
              <a:rPr lang="en-US" sz="1999" b="1">
                <a:solidFill>
                  <a:srgbClr val="FFFFFF"/>
                </a:solidFill>
                <a:latin typeface="Montserrat Bold"/>
                <a:ea typeface="Montserrat Bold"/>
                <a:cs typeface="Montserrat Bold"/>
                <a:sym typeface="Montserrat Bold"/>
              </a:rPr>
              <a:t>04</a:t>
            </a:r>
          </a:p>
        </p:txBody>
      </p:sp>
      <p:sp>
        <p:nvSpPr>
          <p:cNvPr id="35" name="TextBox 35"/>
          <p:cNvSpPr txBox="1"/>
          <p:nvPr/>
        </p:nvSpPr>
        <p:spPr>
          <a:xfrm>
            <a:off x="7063963" y="6418474"/>
            <a:ext cx="3842898" cy="361884"/>
          </a:xfrm>
          <a:prstGeom prst="rect">
            <a:avLst/>
          </a:prstGeom>
        </p:spPr>
        <p:txBody>
          <a:bodyPr lIns="0" tIns="0" rIns="0" bIns="0" rtlCol="0" anchor="t">
            <a:spAutoFit/>
          </a:bodyPr>
          <a:lstStyle/>
          <a:p>
            <a:pPr algn="ctr">
              <a:lnSpc>
                <a:spcPts val="2999"/>
              </a:lnSpc>
            </a:pPr>
            <a:r>
              <a:rPr lang="en-US" sz="2499" b="1">
                <a:solidFill>
                  <a:srgbClr val="193378"/>
                </a:solidFill>
                <a:latin typeface="Montserrat Bold"/>
                <a:ea typeface="Montserrat Bold"/>
                <a:cs typeface="Montserrat Bold"/>
                <a:sym typeface="Montserrat Bold"/>
              </a:rPr>
              <a:t>Surgical Services</a:t>
            </a:r>
          </a:p>
        </p:txBody>
      </p:sp>
      <p:sp>
        <p:nvSpPr>
          <p:cNvPr id="37" name="TextBox 37"/>
          <p:cNvSpPr txBox="1"/>
          <p:nvPr/>
        </p:nvSpPr>
        <p:spPr>
          <a:xfrm>
            <a:off x="3846715" y="1553951"/>
            <a:ext cx="10704946" cy="1651671"/>
          </a:xfrm>
          <a:prstGeom prst="rect">
            <a:avLst/>
          </a:prstGeom>
        </p:spPr>
        <p:txBody>
          <a:bodyPr lIns="0" tIns="0" rIns="0" bIns="0" rtlCol="0" anchor="t">
            <a:spAutoFit/>
          </a:bodyPr>
          <a:lstStyle/>
          <a:p>
            <a:pPr algn="ctr">
              <a:lnSpc>
                <a:spcPts val="6359"/>
              </a:lnSpc>
            </a:pPr>
            <a:r>
              <a:rPr lang="en-US" sz="5999" b="1" dirty="0">
                <a:solidFill>
                  <a:srgbClr val="193378"/>
                </a:solidFill>
                <a:latin typeface="Poppins Bold"/>
                <a:ea typeface="Poppins Bold"/>
                <a:cs typeface="Poppins Bold"/>
                <a:sym typeface="Poppins Bold"/>
              </a:rPr>
              <a:t>ENTITY RELATIONSHIP DIAGRAMS (ERDs)</a:t>
            </a:r>
          </a:p>
        </p:txBody>
      </p:sp>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6776" y="4100692"/>
            <a:ext cx="15334448" cy="57555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7167778" y="8306860"/>
            <a:ext cx="643831" cy="1902880"/>
            <a:chOff x="0" y="0"/>
            <a:chExt cx="660400" cy="1951851"/>
          </a:xfrm>
        </p:grpSpPr>
        <p:sp>
          <p:nvSpPr>
            <p:cNvPr id="3" name="Freeform 3"/>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4" name="TextBox 4"/>
            <p:cNvSpPr txBox="1"/>
            <p:nvPr/>
          </p:nvSpPr>
          <p:spPr>
            <a:xfrm>
              <a:off x="0" y="-9525"/>
              <a:ext cx="660400" cy="1834376"/>
            </a:xfrm>
            <a:prstGeom prst="rect">
              <a:avLst/>
            </a:prstGeom>
          </p:spPr>
          <p:txBody>
            <a:bodyPr lIns="50800" tIns="50800" rIns="50800" bIns="50800" rtlCol="0" anchor="ctr"/>
            <a:lstStyle/>
            <a:p>
              <a:pPr algn="ctr">
                <a:lnSpc>
                  <a:spcPts val="2220"/>
                </a:lnSpc>
              </a:pPr>
              <a:endParaRPr/>
            </a:p>
          </p:txBody>
        </p:sp>
      </p:grpSp>
      <p:grpSp>
        <p:nvGrpSpPr>
          <p:cNvPr id="5" name="Group 5"/>
          <p:cNvGrpSpPr/>
          <p:nvPr/>
        </p:nvGrpSpPr>
        <p:grpSpPr>
          <a:xfrm>
            <a:off x="16538253" y="8936385"/>
            <a:ext cx="643732" cy="6437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7" name="TextBox 7"/>
            <p:cNvSpPr txBox="1"/>
            <p:nvPr/>
          </p:nvSpPr>
          <p:spPr>
            <a:xfrm>
              <a:off x="76200" y="66675"/>
              <a:ext cx="660400" cy="669925"/>
            </a:xfrm>
            <a:prstGeom prst="rect">
              <a:avLst/>
            </a:prstGeom>
          </p:spPr>
          <p:txBody>
            <a:bodyPr lIns="50800" tIns="50800" rIns="50800" bIns="50800" rtlCol="0" anchor="ctr"/>
            <a:lstStyle/>
            <a:p>
              <a:pPr algn="ctr">
                <a:lnSpc>
                  <a:spcPts val="2220"/>
                </a:lnSpc>
              </a:pPr>
              <a:endParaRPr/>
            </a:p>
          </p:txBody>
        </p:sp>
      </p:grpSp>
      <p:grpSp>
        <p:nvGrpSpPr>
          <p:cNvPr id="8" name="Group 8"/>
          <p:cNvGrpSpPr/>
          <p:nvPr/>
        </p:nvGrpSpPr>
        <p:grpSpPr>
          <a:xfrm>
            <a:off x="15316200" y="-3314699"/>
            <a:ext cx="6827985" cy="67818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1736866" y="1975696"/>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2" name="Group 22"/>
          <p:cNvGrpSpPr/>
          <p:nvPr/>
        </p:nvGrpSpPr>
        <p:grpSpPr>
          <a:xfrm>
            <a:off x="-1534045" y="9258250"/>
            <a:ext cx="2562745" cy="25627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6810658" y="9071534"/>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26" name="Freeform 26"/>
          <p:cNvSpPr/>
          <p:nvPr/>
        </p:nvSpPr>
        <p:spPr>
          <a:xfrm>
            <a:off x="16998721" y="2926418"/>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27" name="Freeform 27"/>
          <p:cNvSpPr/>
          <p:nvPr/>
        </p:nvSpPr>
        <p:spPr>
          <a:xfrm>
            <a:off x="1051336" y="1028700"/>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30" name="TextBox 30"/>
          <p:cNvSpPr txBox="1"/>
          <p:nvPr/>
        </p:nvSpPr>
        <p:spPr>
          <a:xfrm>
            <a:off x="2100060" y="922447"/>
            <a:ext cx="10876235" cy="787908"/>
          </a:xfrm>
          <a:prstGeom prst="rect">
            <a:avLst/>
          </a:prstGeom>
        </p:spPr>
        <p:txBody>
          <a:bodyPr wrap="square" lIns="0" tIns="0" rIns="0" bIns="0" rtlCol="0" anchor="t">
            <a:spAutoFit/>
          </a:bodyPr>
          <a:lstStyle/>
          <a:p>
            <a:pPr algn="l">
              <a:lnSpc>
                <a:spcPts val="6359"/>
              </a:lnSpc>
            </a:pPr>
            <a:r>
              <a:rPr lang="en-US" sz="4800" b="1" dirty="0">
                <a:solidFill>
                  <a:srgbClr val="193378"/>
                </a:solidFill>
                <a:latin typeface="Poppins Bold"/>
                <a:ea typeface="Poppins Bold"/>
                <a:cs typeface="Poppins Bold"/>
                <a:sym typeface="Poppins Bold"/>
              </a:rPr>
              <a:t>DATA FLOW DIAGRAMS (DFDs)</a:t>
            </a:r>
          </a:p>
        </p:txBody>
      </p:sp>
      <p:pic>
        <p:nvPicPr>
          <p:cNvPr id="11" name="Picture 10"/>
          <p:cNvPicPr>
            <a:picLocks noChangeAspect="1"/>
          </p:cNvPicPr>
          <p:nvPr/>
        </p:nvPicPr>
        <p:blipFill>
          <a:blip r:embed="rId8"/>
          <a:stretch>
            <a:fillRect/>
          </a:stretch>
        </p:blipFill>
        <p:spPr>
          <a:xfrm>
            <a:off x="2704975" y="2752999"/>
            <a:ext cx="11068799" cy="6804008"/>
          </a:xfrm>
          <a:prstGeom prst="rect">
            <a:avLst/>
          </a:prstGeom>
        </p:spPr>
      </p:pic>
    </p:spTree>
    <p:extLst>
      <p:ext uri="{BB962C8B-B14F-4D97-AF65-F5344CB8AC3E}">
        <p14:creationId xmlns:p14="http://schemas.microsoft.com/office/powerpoint/2010/main" val="1345976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7167778" y="8306860"/>
            <a:ext cx="643831" cy="1902880"/>
            <a:chOff x="0" y="0"/>
            <a:chExt cx="660400" cy="1951851"/>
          </a:xfrm>
        </p:grpSpPr>
        <p:sp>
          <p:nvSpPr>
            <p:cNvPr id="3" name="Freeform 3"/>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4" name="TextBox 4"/>
            <p:cNvSpPr txBox="1"/>
            <p:nvPr/>
          </p:nvSpPr>
          <p:spPr>
            <a:xfrm>
              <a:off x="0" y="-9525"/>
              <a:ext cx="660400" cy="1834376"/>
            </a:xfrm>
            <a:prstGeom prst="rect">
              <a:avLst/>
            </a:prstGeom>
          </p:spPr>
          <p:txBody>
            <a:bodyPr lIns="50800" tIns="50800" rIns="50800" bIns="50800" rtlCol="0" anchor="ctr"/>
            <a:lstStyle/>
            <a:p>
              <a:pPr algn="ctr">
                <a:lnSpc>
                  <a:spcPts val="2220"/>
                </a:lnSpc>
              </a:pPr>
              <a:endParaRPr/>
            </a:p>
          </p:txBody>
        </p:sp>
      </p:grpSp>
      <p:grpSp>
        <p:nvGrpSpPr>
          <p:cNvPr id="5" name="Group 5"/>
          <p:cNvGrpSpPr/>
          <p:nvPr/>
        </p:nvGrpSpPr>
        <p:grpSpPr>
          <a:xfrm>
            <a:off x="16538253" y="8936385"/>
            <a:ext cx="643732" cy="6437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7" name="TextBox 7"/>
            <p:cNvSpPr txBox="1"/>
            <p:nvPr/>
          </p:nvSpPr>
          <p:spPr>
            <a:xfrm>
              <a:off x="76200" y="66675"/>
              <a:ext cx="660400" cy="669925"/>
            </a:xfrm>
            <a:prstGeom prst="rect">
              <a:avLst/>
            </a:prstGeom>
          </p:spPr>
          <p:txBody>
            <a:bodyPr lIns="50800" tIns="50800" rIns="50800" bIns="50800" rtlCol="0" anchor="ctr"/>
            <a:lstStyle/>
            <a:p>
              <a:pPr algn="ctr">
                <a:lnSpc>
                  <a:spcPts val="2220"/>
                </a:lnSpc>
              </a:pPr>
              <a:endParaRPr/>
            </a:p>
          </p:txBody>
        </p:sp>
      </p:grpSp>
      <p:grpSp>
        <p:nvGrpSpPr>
          <p:cNvPr id="8" name="Group 8"/>
          <p:cNvGrpSpPr/>
          <p:nvPr/>
        </p:nvGrpSpPr>
        <p:grpSpPr>
          <a:xfrm>
            <a:off x="15316200" y="-3314699"/>
            <a:ext cx="6827985" cy="67818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1736866" y="1975696"/>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2" name="Group 22"/>
          <p:cNvGrpSpPr/>
          <p:nvPr/>
        </p:nvGrpSpPr>
        <p:grpSpPr>
          <a:xfrm>
            <a:off x="-1534045" y="9258250"/>
            <a:ext cx="2562745" cy="25627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6810658" y="9071534"/>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26" name="Freeform 26"/>
          <p:cNvSpPr/>
          <p:nvPr/>
        </p:nvSpPr>
        <p:spPr>
          <a:xfrm>
            <a:off x="16998721" y="2926418"/>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27" name="Freeform 27"/>
          <p:cNvSpPr/>
          <p:nvPr/>
        </p:nvSpPr>
        <p:spPr>
          <a:xfrm>
            <a:off x="1051336" y="1028700"/>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30" name="TextBox 30"/>
          <p:cNvSpPr txBox="1"/>
          <p:nvPr/>
        </p:nvSpPr>
        <p:spPr>
          <a:xfrm>
            <a:off x="2100060" y="922447"/>
            <a:ext cx="10876235" cy="787908"/>
          </a:xfrm>
          <a:prstGeom prst="rect">
            <a:avLst/>
          </a:prstGeom>
        </p:spPr>
        <p:txBody>
          <a:bodyPr wrap="square" lIns="0" tIns="0" rIns="0" bIns="0" rtlCol="0" anchor="t">
            <a:spAutoFit/>
          </a:bodyPr>
          <a:lstStyle/>
          <a:p>
            <a:pPr algn="l">
              <a:lnSpc>
                <a:spcPts val="6359"/>
              </a:lnSpc>
            </a:pPr>
            <a:r>
              <a:rPr lang="en-US" sz="4800" b="1" dirty="0">
                <a:solidFill>
                  <a:srgbClr val="193378"/>
                </a:solidFill>
                <a:latin typeface="Poppins Bold"/>
                <a:ea typeface="Poppins Bold"/>
                <a:cs typeface="Poppins Bold"/>
                <a:sym typeface="Poppins Bold"/>
              </a:rPr>
              <a:t>PROGRAM FLOWCHART </a:t>
            </a:r>
          </a:p>
        </p:txBody>
      </p:sp>
      <p:pic>
        <p:nvPicPr>
          <p:cNvPr id="12" name="Picture 11"/>
          <p:cNvPicPr>
            <a:picLocks noChangeAspect="1"/>
          </p:cNvPicPr>
          <p:nvPr/>
        </p:nvPicPr>
        <p:blipFill>
          <a:blip r:embed="rId8"/>
          <a:stretch>
            <a:fillRect/>
          </a:stretch>
        </p:blipFill>
        <p:spPr>
          <a:xfrm>
            <a:off x="1557332" y="2831307"/>
            <a:ext cx="14801266" cy="5893592"/>
          </a:xfrm>
          <a:prstGeom prst="rect">
            <a:avLst/>
          </a:prstGeom>
        </p:spPr>
      </p:pic>
    </p:spTree>
    <p:extLst>
      <p:ext uri="{BB962C8B-B14F-4D97-AF65-F5344CB8AC3E}">
        <p14:creationId xmlns:p14="http://schemas.microsoft.com/office/powerpoint/2010/main" val="1730940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7167778" y="8306860"/>
            <a:ext cx="643831" cy="1902880"/>
            <a:chOff x="0" y="0"/>
            <a:chExt cx="660400" cy="1951851"/>
          </a:xfrm>
        </p:grpSpPr>
        <p:sp>
          <p:nvSpPr>
            <p:cNvPr id="3" name="Freeform 3"/>
            <p:cNvSpPr/>
            <p:nvPr/>
          </p:nvSpPr>
          <p:spPr>
            <a:xfrm>
              <a:off x="0" y="0"/>
              <a:ext cx="660400" cy="1951851"/>
            </a:xfrm>
            <a:custGeom>
              <a:avLst/>
              <a:gdLst/>
              <a:ahLst/>
              <a:cxnLst/>
              <a:rect l="l" t="t" r="r" b="b"/>
              <a:pathLst>
                <a:path w="660400" h="1951851">
                  <a:moveTo>
                    <a:pt x="220252" y="1932782"/>
                  </a:moveTo>
                  <a:cubicBezTo>
                    <a:pt x="254109" y="1944296"/>
                    <a:pt x="292600" y="1951851"/>
                    <a:pt x="330378" y="1951851"/>
                  </a:cubicBezTo>
                  <a:cubicBezTo>
                    <a:pt x="368157" y="1951851"/>
                    <a:pt x="404509" y="1945374"/>
                    <a:pt x="438009" y="1933860"/>
                  </a:cubicBezTo>
                  <a:cubicBezTo>
                    <a:pt x="438723" y="1933501"/>
                    <a:pt x="439435" y="1933501"/>
                    <a:pt x="440148" y="1933141"/>
                  </a:cubicBezTo>
                  <a:cubicBezTo>
                    <a:pt x="565955" y="1887086"/>
                    <a:pt x="658618" y="1765472"/>
                    <a:pt x="660400" y="1598048"/>
                  </a:cubicBezTo>
                  <a:lnTo>
                    <a:pt x="660400" y="0"/>
                  </a:lnTo>
                  <a:lnTo>
                    <a:pt x="0" y="0"/>
                  </a:lnTo>
                  <a:lnTo>
                    <a:pt x="0" y="1596862"/>
                  </a:lnTo>
                  <a:cubicBezTo>
                    <a:pt x="1782" y="1766191"/>
                    <a:pt x="93019" y="1887806"/>
                    <a:pt x="220252" y="1932782"/>
                  </a:cubicBezTo>
                  <a:close/>
                </a:path>
              </a:pathLst>
            </a:custGeom>
            <a:solidFill>
              <a:srgbClr val="3575FE"/>
            </a:solidFill>
          </p:spPr>
        </p:sp>
        <p:sp>
          <p:nvSpPr>
            <p:cNvPr id="4" name="TextBox 4"/>
            <p:cNvSpPr txBox="1"/>
            <p:nvPr/>
          </p:nvSpPr>
          <p:spPr>
            <a:xfrm>
              <a:off x="0" y="-9525"/>
              <a:ext cx="660400" cy="1834376"/>
            </a:xfrm>
            <a:prstGeom prst="rect">
              <a:avLst/>
            </a:prstGeom>
          </p:spPr>
          <p:txBody>
            <a:bodyPr lIns="50800" tIns="50800" rIns="50800" bIns="50800" rtlCol="0" anchor="ctr"/>
            <a:lstStyle/>
            <a:p>
              <a:pPr algn="ctr">
                <a:lnSpc>
                  <a:spcPts val="2220"/>
                </a:lnSpc>
              </a:pPr>
              <a:endParaRPr/>
            </a:p>
          </p:txBody>
        </p:sp>
      </p:grpSp>
      <p:grpSp>
        <p:nvGrpSpPr>
          <p:cNvPr id="5" name="Group 5"/>
          <p:cNvGrpSpPr/>
          <p:nvPr/>
        </p:nvGrpSpPr>
        <p:grpSpPr>
          <a:xfrm>
            <a:off x="16538253" y="8936385"/>
            <a:ext cx="643732" cy="6437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7" name="TextBox 7"/>
            <p:cNvSpPr txBox="1"/>
            <p:nvPr/>
          </p:nvSpPr>
          <p:spPr>
            <a:xfrm>
              <a:off x="76200" y="66675"/>
              <a:ext cx="660400" cy="669925"/>
            </a:xfrm>
            <a:prstGeom prst="rect">
              <a:avLst/>
            </a:prstGeom>
          </p:spPr>
          <p:txBody>
            <a:bodyPr lIns="50800" tIns="50800" rIns="50800" bIns="50800" rtlCol="0" anchor="ctr"/>
            <a:lstStyle/>
            <a:p>
              <a:pPr algn="ctr">
                <a:lnSpc>
                  <a:spcPts val="2220"/>
                </a:lnSpc>
              </a:pPr>
              <a:endParaRPr/>
            </a:p>
          </p:txBody>
        </p:sp>
      </p:grpSp>
      <p:grpSp>
        <p:nvGrpSpPr>
          <p:cNvPr id="8" name="Group 8"/>
          <p:cNvGrpSpPr/>
          <p:nvPr/>
        </p:nvGrpSpPr>
        <p:grpSpPr>
          <a:xfrm>
            <a:off x="13707642" y="-3390900"/>
            <a:ext cx="6827985" cy="67818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1736866" y="1975696"/>
            <a:ext cx="726388" cy="181597"/>
          </a:xfrm>
          <a:custGeom>
            <a:avLst/>
            <a:gdLst/>
            <a:ahLst/>
            <a:cxnLst/>
            <a:rect l="l" t="t" r="r" b="b"/>
            <a:pathLst>
              <a:path w="726388" h="181597">
                <a:moveTo>
                  <a:pt x="0" y="0"/>
                </a:moveTo>
                <a:lnTo>
                  <a:pt x="726388" y="0"/>
                </a:lnTo>
                <a:lnTo>
                  <a:pt x="726388" y="181597"/>
                </a:lnTo>
                <a:lnTo>
                  <a:pt x="0" y="1815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2" name="Group 22"/>
          <p:cNvGrpSpPr/>
          <p:nvPr/>
        </p:nvGrpSpPr>
        <p:grpSpPr>
          <a:xfrm>
            <a:off x="-1534045" y="9258250"/>
            <a:ext cx="2562745" cy="2562745"/>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6810658" y="9071534"/>
            <a:ext cx="366528" cy="373532"/>
          </a:xfrm>
          <a:custGeom>
            <a:avLst/>
            <a:gdLst/>
            <a:ahLst/>
            <a:cxnLst/>
            <a:rect l="l" t="t" r="r" b="b"/>
            <a:pathLst>
              <a:path w="366528" h="373532">
                <a:moveTo>
                  <a:pt x="0" y="0"/>
                </a:moveTo>
                <a:lnTo>
                  <a:pt x="366528" y="0"/>
                </a:lnTo>
                <a:lnTo>
                  <a:pt x="366528" y="373532"/>
                </a:lnTo>
                <a:lnTo>
                  <a:pt x="0" y="373532"/>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26" name="Freeform 26"/>
          <p:cNvSpPr/>
          <p:nvPr/>
        </p:nvSpPr>
        <p:spPr>
          <a:xfrm>
            <a:off x="16998721" y="2926418"/>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6">
              <a:alphaModFix amt="25000"/>
              <a:extLst>
                <a:ext uri="{96DAC541-7B7A-43D3-8B79-37D633B846F1}">
                  <asvg:svgBlip xmlns:asvg="http://schemas.microsoft.com/office/drawing/2016/SVG/main" r:embed="rId7"/>
                </a:ext>
              </a:extLst>
            </a:blip>
            <a:stretch>
              <a:fillRect/>
            </a:stretch>
          </a:blipFill>
        </p:spPr>
      </p:sp>
      <p:sp>
        <p:nvSpPr>
          <p:cNvPr id="27" name="Freeform 27"/>
          <p:cNvSpPr/>
          <p:nvPr/>
        </p:nvSpPr>
        <p:spPr>
          <a:xfrm>
            <a:off x="1051336" y="1028700"/>
            <a:ext cx="505996" cy="515665"/>
          </a:xfrm>
          <a:custGeom>
            <a:avLst/>
            <a:gdLst/>
            <a:ahLst/>
            <a:cxnLst/>
            <a:rect l="l" t="t" r="r" b="b"/>
            <a:pathLst>
              <a:path w="505996" h="515665">
                <a:moveTo>
                  <a:pt x="0" y="0"/>
                </a:moveTo>
                <a:lnTo>
                  <a:pt x="505997" y="0"/>
                </a:lnTo>
                <a:lnTo>
                  <a:pt x="505997" y="515665"/>
                </a:lnTo>
                <a:lnTo>
                  <a:pt x="0" y="515665"/>
                </a:lnTo>
                <a:lnTo>
                  <a:pt x="0" y="0"/>
                </a:lnTo>
                <a:close/>
              </a:path>
            </a:pathLst>
          </a:custGeom>
          <a:blipFill>
            <a:blip r:embed="rId4">
              <a:alphaModFix amt="25000"/>
              <a:extLst>
                <a:ext uri="{96DAC541-7B7A-43D3-8B79-37D633B846F1}">
                  <asvg:svgBlip xmlns:asvg="http://schemas.microsoft.com/office/drawing/2016/SVG/main" r:embed="rId5"/>
                </a:ext>
              </a:extLst>
            </a:blip>
            <a:stretch>
              <a:fillRect/>
            </a:stretch>
          </a:blipFill>
        </p:spPr>
      </p:sp>
      <p:sp>
        <p:nvSpPr>
          <p:cNvPr id="30" name="TextBox 30"/>
          <p:cNvSpPr txBox="1"/>
          <p:nvPr/>
        </p:nvSpPr>
        <p:spPr>
          <a:xfrm>
            <a:off x="2100060" y="633895"/>
            <a:ext cx="10876235" cy="820738"/>
          </a:xfrm>
          <a:prstGeom prst="rect">
            <a:avLst/>
          </a:prstGeom>
        </p:spPr>
        <p:txBody>
          <a:bodyPr wrap="square" lIns="0" tIns="0" rIns="0" bIns="0" rtlCol="0" anchor="t">
            <a:spAutoFit/>
          </a:bodyPr>
          <a:lstStyle/>
          <a:p>
            <a:pPr algn="l">
              <a:lnSpc>
                <a:spcPts val="6359"/>
              </a:lnSpc>
            </a:pPr>
            <a:r>
              <a:rPr lang="en-US" sz="4800" b="1" dirty="0">
                <a:solidFill>
                  <a:srgbClr val="193378"/>
                </a:solidFill>
                <a:latin typeface="Poppins Bold"/>
                <a:ea typeface="Poppins Bold"/>
                <a:cs typeface="Poppins Bold"/>
                <a:sym typeface="Poppins Bold"/>
              </a:rPr>
              <a:t>PROTOTYPE TESTING &amp; VALIDATION</a:t>
            </a:r>
          </a:p>
        </p:txBody>
      </p:sp>
      <p:graphicFrame>
        <p:nvGraphicFramePr>
          <p:cNvPr id="38" name="Table 37">
            <a:extLst>
              <a:ext uri="{FF2B5EF4-FFF2-40B4-BE49-F238E27FC236}">
                <a16:creationId xmlns:a16="http://schemas.microsoft.com/office/drawing/2014/main" id="{857FC0DD-1AA0-4E78-A03D-C494D93C047C}"/>
              </a:ext>
            </a:extLst>
          </p:cNvPr>
          <p:cNvGraphicFramePr>
            <a:graphicFrameLocks noGrp="1"/>
          </p:cNvGraphicFramePr>
          <p:nvPr>
            <p:extLst>
              <p:ext uri="{D42A27DB-BD31-4B8C-83A1-F6EECF244321}">
                <p14:modId xmlns:p14="http://schemas.microsoft.com/office/powerpoint/2010/main" val="3945659530"/>
              </p:ext>
            </p:extLst>
          </p:nvPr>
        </p:nvGraphicFramePr>
        <p:xfrm>
          <a:off x="1051336" y="2453403"/>
          <a:ext cx="12358172" cy="5646530"/>
        </p:xfrm>
        <a:graphic>
          <a:graphicData uri="http://schemas.openxmlformats.org/drawingml/2006/table">
            <a:tbl>
              <a:tblPr firstRow="1" firstCol="1" bandRow="1">
                <a:tableStyleId>{5C22544A-7EE6-4342-B048-85BDC9FD1C3A}</a:tableStyleId>
              </a:tblPr>
              <a:tblGrid>
                <a:gridCol w="3088882">
                  <a:extLst>
                    <a:ext uri="{9D8B030D-6E8A-4147-A177-3AD203B41FA5}">
                      <a16:colId xmlns:a16="http://schemas.microsoft.com/office/drawing/2014/main" val="3153252680"/>
                    </a:ext>
                  </a:extLst>
                </a:gridCol>
                <a:gridCol w="3088882">
                  <a:extLst>
                    <a:ext uri="{9D8B030D-6E8A-4147-A177-3AD203B41FA5}">
                      <a16:colId xmlns:a16="http://schemas.microsoft.com/office/drawing/2014/main" val="1661527195"/>
                    </a:ext>
                  </a:extLst>
                </a:gridCol>
                <a:gridCol w="3090204">
                  <a:extLst>
                    <a:ext uri="{9D8B030D-6E8A-4147-A177-3AD203B41FA5}">
                      <a16:colId xmlns:a16="http://schemas.microsoft.com/office/drawing/2014/main" val="3267404005"/>
                    </a:ext>
                  </a:extLst>
                </a:gridCol>
                <a:gridCol w="3090204">
                  <a:extLst>
                    <a:ext uri="{9D8B030D-6E8A-4147-A177-3AD203B41FA5}">
                      <a16:colId xmlns:a16="http://schemas.microsoft.com/office/drawing/2014/main" val="176073719"/>
                    </a:ext>
                  </a:extLst>
                </a:gridCol>
              </a:tblGrid>
              <a:tr h="323439">
                <a:tc>
                  <a:txBody>
                    <a:bodyPr/>
                    <a:lstStyle/>
                    <a:p>
                      <a:pPr marL="0" marR="0">
                        <a:lnSpc>
                          <a:spcPct val="107000"/>
                        </a:lnSpc>
                        <a:spcBef>
                          <a:spcPts val="0"/>
                        </a:spcBef>
                        <a:spcAft>
                          <a:spcPts val="0"/>
                        </a:spcAft>
                      </a:pPr>
                      <a:r>
                        <a:rPr lang="en-US" sz="3200" dirty="0">
                          <a:effectLst/>
                        </a:rPr>
                        <a:t>PHASE</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dirty="0">
                          <a:effectLst/>
                        </a:rPr>
                        <a:t>DESCRIPTION</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dirty="0">
                          <a:effectLst/>
                        </a:rPr>
                        <a:t>FOCUS AREAS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dirty="0">
                          <a:effectLst/>
                        </a:rPr>
                        <a:t>TOOLS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7208379"/>
                  </a:ext>
                </a:extLst>
              </a:tr>
              <a:tr h="850089">
                <a:tc>
                  <a:txBody>
                    <a:bodyPr/>
                    <a:lstStyle/>
                    <a:p>
                      <a:pPr marL="0" marR="0">
                        <a:lnSpc>
                          <a:spcPct val="107000"/>
                        </a:lnSpc>
                        <a:spcBef>
                          <a:spcPts val="0"/>
                        </a:spcBef>
                        <a:spcAft>
                          <a:spcPts val="0"/>
                        </a:spcAft>
                      </a:pPr>
                      <a:r>
                        <a:rPr lang="en-US" sz="2000" b="1" dirty="0">
                          <a:effectLst/>
                        </a:rPr>
                        <a:t>1.</a:t>
                      </a:r>
                      <a:r>
                        <a:rPr lang="en-US" sz="2400" b="1" dirty="0">
                          <a:effectLst/>
                        </a:rPr>
                        <a:t>Component/Unit Testing</a:t>
                      </a:r>
                      <a:endParaRPr lang="en-US" sz="20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Testing individual modules in isolation.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Login Scheduler, video call, prescription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dirty="0">
                          <a:effectLst/>
                        </a:rPr>
                        <a:t>Jest PyTest, JUnit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02847001"/>
                  </a:ext>
                </a:extLst>
              </a:tr>
              <a:tr h="1293555">
                <a:tc>
                  <a:txBody>
                    <a:bodyPr/>
                    <a:lstStyle/>
                    <a:p>
                      <a:pPr marL="0" marR="0">
                        <a:lnSpc>
                          <a:spcPct val="107000"/>
                        </a:lnSpc>
                        <a:spcBef>
                          <a:spcPts val="0"/>
                        </a:spcBef>
                        <a:spcAft>
                          <a:spcPts val="0"/>
                        </a:spcAft>
                      </a:pPr>
                      <a:r>
                        <a:rPr lang="en-US" sz="1100" dirty="0">
                          <a:effectLst/>
                        </a:rPr>
                        <a:t>2.</a:t>
                      </a:r>
                      <a:r>
                        <a:rPr lang="en-US" sz="2800" dirty="0">
                          <a:effectLst/>
                        </a:rPr>
                        <a:t>Block Testing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Testing interaction between grouped </a:t>
                      </a:r>
                      <a:r>
                        <a:rPr lang="en-US" sz="2800" dirty="0">
                          <a:effectLst/>
                        </a:rPr>
                        <a:t>components.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Authentication</a:t>
                      </a:r>
                    </a:p>
                    <a:p>
                      <a:pPr marL="0" marR="0">
                        <a:lnSpc>
                          <a:spcPct val="107000"/>
                        </a:lnSpc>
                        <a:spcBef>
                          <a:spcPts val="0"/>
                        </a:spcBef>
                        <a:spcAft>
                          <a:spcPts val="0"/>
                        </a:spcAft>
                      </a:pPr>
                      <a:r>
                        <a:rPr lang="en-US" sz="2400" dirty="0">
                          <a:effectLst/>
                        </a:rPr>
                        <a:t> Profile</a:t>
                      </a:r>
                    </a:p>
                    <a:p>
                      <a:pPr marL="0" marR="0">
                        <a:lnSpc>
                          <a:spcPct val="107000"/>
                        </a:lnSpc>
                        <a:spcBef>
                          <a:spcPts val="0"/>
                        </a:spcBef>
                        <a:spcAft>
                          <a:spcPts val="0"/>
                        </a:spcAft>
                      </a:pPr>
                      <a:r>
                        <a:rPr lang="en-US" sz="2400" dirty="0">
                          <a:effectLst/>
                        </a:rPr>
                        <a:t>Appointments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Postman, Mock servers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20475793"/>
                  </a:ext>
                </a:extLst>
              </a:tr>
              <a:tr h="1719409">
                <a:tc>
                  <a:txBody>
                    <a:bodyPr/>
                    <a:lstStyle/>
                    <a:p>
                      <a:pPr marL="0" marR="0">
                        <a:lnSpc>
                          <a:spcPct val="107000"/>
                        </a:lnSpc>
                        <a:spcBef>
                          <a:spcPts val="0"/>
                        </a:spcBef>
                        <a:spcAft>
                          <a:spcPts val="0"/>
                        </a:spcAft>
                      </a:pPr>
                      <a:r>
                        <a:rPr lang="en-US" sz="2800" b="1" dirty="0">
                          <a:effectLst/>
                        </a:rPr>
                        <a:t>3.System Testing </a:t>
                      </a:r>
                      <a:endParaRPr lang="en-US" sz="2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Full system tested against functional and non-functional requirements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dirty="0">
                          <a:effectLst/>
                        </a:rPr>
                        <a:t>End -to-End Workflows, Data Integrity</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3200" dirty="0">
                          <a:effectLst/>
                        </a:rPr>
                        <a:t>Selenium, postman, OWASP</a:t>
                      </a: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3217484"/>
                  </a:ext>
                </a:extLst>
              </a:tr>
              <a:tr h="1284748">
                <a:tc>
                  <a:txBody>
                    <a:bodyPr/>
                    <a:lstStyle/>
                    <a:p>
                      <a:pPr marL="0" marR="0">
                        <a:lnSpc>
                          <a:spcPct val="107000"/>
                        </a:lnSpc>
                        <a:spcBef>
                          <a:spcPts val="0"/>
                        </a:spcBef>
                        <a:spcAft>
                          <a:spcPts val="0"/>
                        </a:spcAft>
                      </a:pPr>
                      <a:r>
                        <a:rPr lang="en-US" sz="2400" dirty="0">
                          <a:effectLst/>
                        </a:rPr>
                        <a:t>4.Final system Testing</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400" dirty="0">
                          <a:effectLst/>
                        </a:rPr>
                        <a:t>Pre-deployment testing with users and production settings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dirty="0">
                          <a:effectLst/>
                        </a:rPr>
                        <a:t>Regression, UAT, Compliance</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800" dirty="0">
                          <a:effectLst/>
                        </a:rPr>
                        <a:t>Manual</a:t>
                      </a:r>
                    </a:p>
                    <a:p>
                      <a:pPr marL="0" marR="0">
                        <a:lnSpc>
                          <a:spcPct val="107000"/>
                        </a:lnSpc>
                        <a:spcBef>
                          <a:spcPts val="0"/>
                        </a:spcBef>
                        <a:spcAft>
                          <a:spcPts val="0"/>
                        </a:spcAft>
                      </a:pPr>
                      <a:r>
                        <a:rPr lang="en-US" sz="2800" dirty="0">
                          <a:effectLst/>
                        </a:rPr>
                        <a:t>Automated tools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7131494"/>
                  </a:ext>
                </a:extLst>
              </a:tr>
            </a:tbl>
          </a:graphicData>
        </a:graphic>
      </p:graphicFrame>
      <p:sp>
        <p:nvSpPr>
          <p:cNvPr id="39" name="Rectangle 9">
            <a:extLst>
              <a:ext uri="{FF2B5EF4-FFF2-40B4-BE49-F238E27FC236}">
                <a16:creationId xmlns:a16="http://schemas.microsoft.com/office/drawing/2014/main" id="{C42E58FC-86C1-4340-B234-258CF3F901CA}"/>
              </a:ext>
            </a:extLst>
          </p:cNvPr>
          <p:cNvSpPr>
            <a:spLocks noChangeArrowheads="1"/>
          </p:cNvSpPr>
          <p:nvPr/>
        </p:nvSpPr>
        <p:spPr bwMode="auto">
          <a:xfrm>
            <a:off x="2388240" y="1482793"/>
            <a:ext cx="921136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Testing Levels and key Details</a:t>
            </a:r>
            <a:endParaRPr kumimoji="0" lang="en-US" altLang="en-US" sz="6600" b="1" i="0" u="none" strike="noStrike" cap="none" normalizeH="0" baseline="0" dirty="0">
              <a:ln>
                <a:noFill/>
              </a:ln>
              <a:solidFill>
                <a:schemeClr val="tx1"/>
              </a:solidFill>
              <a:effectLst/>
            </a:endParaRPr>
          </a:p>
        </p:txBody>
      </p:sp>
      <p:sp>
        <p:nvSpPr>
          <p:cNvPr id="53" name="Rectangle 52">
            <a:extLst>
              <a:ext uri="{FF2B5EF4-FFF2-40B4-BE49-F238E27FC236}">
                <a16:creationId xmlns:a16="http://schemas.microsoft.com/office/drawing/2014/main" id="{AF32839E-7B9B-4094-9CDD-DD38EBE712BE}"/>
              </a:ext>
            </a:extLst>
          </p:cNvPr>
          <p:cNvSpPr/>
          <p:nvPr/>
        </p:nvSpPr>
        <p:spPr>
          <a:xfrm>
            <a:off x="13707642" y="6064302"/>
            <a:ext cx="4523210" cy="3401637"/>
          </a:xfrm>
          <a:prstGeom prst="rect">
            <a:avLst/>
          </a:prstGeom>
        </p:spPr>
        <p:txBody>
          <a:bodyPr wrap="square">
            <a:spAutoFit/>
          </a:bodyPr>
          <a:lstStyle/>
          <a:p>
            <a:pPr>
              <a:lnSpc>
                <a:spcPct val="107000"/>
              </a:lnSpc>
              <a:spcAft>
                <a:spcPts val="800"/>
              </a:spcAft>
              <a:tabLst>
                <a:tab pos="3478530" algn="l"/>
              </a:tabLst>
            </a:pPr>
            <a:r>
              <a:rPr lang="en-US" sz="2800" b="1" u="sng" dirty="0">
                <a:latin typeface="Calibri" panose="020F0502020204030204" pitchFamily="34" charset="0"/>
                <a:ea typeface="Calibri" panose="020F0502020204030204" pitchFamily="34" charset="0"/>
                <a:cs typeface="Times New Roman" panose="02020603050405020304" pitchFamily="18" charset="0"/>
              </a:rPr>
              <a:t>Outcomes</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tabLst>
                <a:tab pos="3478530" algn="l"/>
              </a:tabLst>
            </a:pPr>
            <a:r>
              <a:rPr lang="en-US" sz="2800" dirty="0">
                <a:latin typeface="Calibri" panose="020F0502020204030204" pitchFamily="34" charset="0"/>
                <a:ea typeface="Calibri" panose="020F0502020204030204" pitchFamily="34" charset="0"/>
                <a:cs typeface="Times New Roman" panose="02020603050405020304" pitchFamily="18" charset="0"/>
              </a:rPr>
              <a:t>Bugs caught early (unit)</a:t>
            </a:r>
          </a:p>
          <a:p>
            <a:pPr marL="342900" marR="0" lvl="0" indent="-342900">
              <a:lnSpc>
                <a:spcPct val="107000"/>
              </a:lnSpc>
              <a:spcBef>
                <a:spcPts val="0"/>
              </a:spcBef>
              <a:spcAft>
                <a:spcPts val="0"/>
              </a:spcAft>
              <a:buFont typeface="Symbol" panose="05050102010706020507" pitchFamily="18" charset="2"/>
              <a:buChar char=""/>
              <a:tabLst>
                <a:tab pos="3478530" algn="l"/>
              </a:tabLst>
            </a:pPr>
            <a:r>
              <a:rPr lang="en-US" sz="2800" dirty="0">
                <a:latin typeface="Calibri" panose="020F0502020204030204" pitchFamily="34" charset="0"/>
                <a:ea typeface="Calibri" panose="020F0502020204030204" pitchFamily="34" charset="0"/>
                <a:cs typeface="Times New Roman" panose="02020603050405020304" pitchFamily="18" charset="0"/>
              </a:rPr>
              <a:t>Smooth interactions(block)</a:t>
            </a:r>
          </a:p>
          <a:p>
            <a:pPr marL="342900" marR="0" lvl="0" indent="-342900">
              <a:lnSpc>
                <a:spcPct val="107000"/>
              </a:lnSpc>
              <a:spcBef>
                <a:spcPts val="0"/>
              </a:spcBef>
              <a:spcAft>
                <a:spcPts val="0"/>
              </a:spcAft>
              <a:buFont typeface="Symbol" panose="05050102010706020507" pitchFamily="18" charset="2"/>
              <a:buChar char=""/>
              <a:tabLst>
                <a:tab pos="3478530" algn="l"/>
              </a:tabLst>
            </a:pPr>
            <a:r>
              <a:rPr lang="en-US" sz="2800" dirty="0">
                <a:latin typeface="Calibri" panose="020F0502020204030204" pitchFamily="34" charset="0"/>
                <a:ea typeface="Calibri" panose="020F0502020204030204" pitchFamily="34" charset="0"/>
                <a:cs typeface="Times New Roman" panose="02020603050405020304" pitchFamily="18" charset="0"/>
              </a:rPr>
              <a:t>Reliability &amp;Performance (system)</a:t>
            </a:r>
          </a:p>
          <a:p>
            <a:pPr marL="342900" marR="0" lvl="0" indent="-342900">
              <a:lnSpc>
                <a:spcPct val="107000"/>
              </a:lnSpc>
              <a:spcBef>
                <a:spcPts val="0"/>
              </a:spcBef>
              <a:spcAft>
                <a:spcPts val="800"/>
              </a:spcAft>
              <a:buFont typeface="Symbol" panose="05050102010706020507" pitchFamily="18" charset="2"/>
              <a:buChar char=""/>
              <a:tabLst>
                <a:tab pos="3478530" algn="l"/>
              </a:tabLst>
            </a:pPr>
            <a:r>
              <a:rPr lang="en-US" sz="2800" dirty="0">
                <a:latin typeface="Calibri" panose="020F0502020204030204" pitchFamily="34" charset="0"/>
                <a:ea typeface="Calibri" panose="020F0502020204030204" pitchFamily="34" charset="0"/>
                <a:cs typeface="Times New Roman" panose="02020603050405020304" pitchFamily="18" charset="0"/>
              </a:rPr>
              <a:t>Deployment readiness(final)</a:t>
            </a:r>
          </a:p>
        </p:txBody>
      </p:sp>
      <p:sp>
        <p:nvSpPr>
          <p:cNvPr id="54" name="Rectangle 53">
            <a:extLst>
              <a:ext uri="{FF2B5EF4-FFF2-40B4-BE49-F238E27FC236}">
                <a16:creationId xmlns:a16="http://schemas.microsoft.com/office/drawing/2014/main" id="{C36434CD-E13C-4E9E-AC53-6E28C65A8B61}"/>
              </a:ext>
            </a:extLst>
          </p:cNvPr>
          <p:cNvSpPr/>
          <p:nvPr/>
        </p:nvSpPr>
        <p:spPr>
          <a:xfrm>
            <a:off x="788442" y="8099933"/>
            <a:ext cx="2827505" cy="470000"/>
          </a:xfrm>
          <a:prstGeom prst="rect">
            <a:avLst/>
          </a:prstGeom>
        </p:spPr>
        <p:txBody>
          <a:bodyPr wrap="none">
            <a:spAutoFit/>
          </a:bodyPr>
          <a:lstStyle/>
          <a:p>
            <a:pPr>
              <a:lnSpc>
                <a:spcPct val="107000"/>
              </a:lnSpc>
              <a:spcAft>
                <a:spcPts val="800"/>
              </a:spcAft>
            </a:pPr>
            <a:r>
              <a:rPr lang="en-US" sz="2400" b="1" dirty="0">
                <a:latin typeface="Calibri" panose="020F0502020204030204" pitchFamily="34" charset="0"/>
                <a:ea typeface="Calibri" panose="020F0502020204030204" pitchFamily="34" charset="0"/>
                <a:cs typeface="Times New Roman" panose="02020603050405020304" pitchFamily="18" charset="0"/>
              </a:rPr>
              <a:t>Testing flow diagram</a:t>
            </a:r>
          </a:p>
        </p:txBody>
      </p:sp>
      <p:sp>
        <p:nvSpPr>
          <p:cNvPr id="69" name="Rectangle 68">
            <a:extLst>
              <a:ext uri="{FF2B5EF4-FFF2-40B4-BE49-F238E27FC236}">
                <a16:creationId xmlns:a16="http://schemas.microsoft.com/office/drawing/2014/main" id="{C590C05B-BC56-47AB-AD3F-6041D9CB9C3F}"/>
              </a:ext>
            </a:extLst>
          </p:cNvPr>
          <p:cNvSpPr/>
          <p:nvPr/>
        </p:nvSpPr>
        <p:spPr>
          <a:xfrm>
            <a:off x="788442" y="8505396"/>
            <a:ext cx="1668021" cy="461665"/>
          </a:xfrm>
          <a:prstGeom prst="rect">
            <a:avLst/>
          </a:prstGeom>
        </p:spPr>
        <p:txBody>
          <a:bodyPr wrap="none">
            <a:spAutoFit/>
          </a:bodyPr>
          <a:lstStyle/>
          <a:p>
            <a:r>
              <a:rPr lang="en-US" sz="1600" b="1" dirty="0">
                <a:latin typeface="Calibri" panose="020F0502020204030204" pitchFamily="34" charset="0"/>
                <a:ea typeface="Calibri" panose="020F0502020204030204" pitchFamily="34" charset="0"/>
                <a:cs typeface="Times New Roman" panose="02020603050405020304" pitchFamily="18" charset="0"/>
              </a:rPr>
              <a:t>(</a:t>
            </a:r>
            <a:r>
              <a:rPr lang="en-US" sz="2000" b="1" dirty="0">
                <a:latin typeface="Calibri" panose="020F0502020204030204" pitchFamily="34" charset="0"/>
                <a:ea typeface="Calibri" panose="020F0502020204030204" pitchFamily="34" charset="0"/>
                <a:cs typeface="Times New Roman" panose="02020603050405020304" pitchFamily="18" charset="0"/>
              </a:rPr>
              <a:t>Unit Testing</a:t>
            </a:r>
            <a:r>
              <a:rPr lang="en-US" sz="2400" dirty="0">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70" name="Rectangle 69">
            <a:extLst>
              <a:ext uri="{FF2B5EF4-FFF2-40B4-BE49-F238E27FC236}">
                <a16:creationId xmlns:a16="http://schemas.microsoft.com/office/drawing/2014/main" id="{DF32ADDD-95A0-4D9D-B371-9811FE454DAD}"/>
              </a:ext>
            </a:extLst>
          </p:cNvPr>
          <p:cNvSpPr/>
          <p:nvPr/>
        </p:nvSpPr>
        <p:spPr>
          <a:xfrm>
            <a:off x="3276600" y="8505396"/>
            <a:ext cx="2357953" cy="461665"/>
          </a:xfrm>
          <a:prstGeom prst="rect">
            <a:avLst/>
          </a:prstGeom>
        </p:spPr>
        <p:txBody>
          <a:bodyPr wrap="none">
            <a:spAutoFit/>
          </a:bodyPr>
          <a:lstStyle/>
          <a:p>
            <a:r>
              <a:rPr lang="en-US" sz="2400" dirty="0">
                <a:latin typeface="Calibri" panose="020F0502020204030204" pitchFamily="34" charset="0"/>
                <a:ea typeface="Calibri" panose="020F0502020204030204" pitchFamily="34" charset="0"/>
                <a:cs typeface="Times New Roman" panose="02020603050405020304" pitchFamily="18" charset="0"/>
              </a:rPr>
              <a:t>(Blocking Testing)</a:t>
            </a:r>
            <a:endParaRPr lang="en-US" sz="2400" dirty="0"/>
          </a:p>
        </p:txBody>
      </p:sp>
      <p:sp>
        <p:nvSpPr>
          <p:cNvPr id="71" name="Rectangle 70">
            <a:extLst>
              <a:ext uri="{FF2B5EF4-FFF2-40B4-BE49-F238E27FC236}">
                <a16:creationId xmlns:a16="http://schemas.microsoft.com/office/drawing/2014/main" id="{E663F29E-A0F1-4E9E-875E-90B9AAC48918}"/>
              </a:ext>
            </a:extLst>
          </p:cNvPr>
          <p:cNvSpPr/>
          <p:nvPr/>
        </p:nvSpPr>
        <p:spPr>
          <a:xfrm>
            <a:off x="6239218" y="8505396"/>
            <a:ext cx="1853584" cy="400110"/>
          </a:xfrm>
          <a:prstGeom prst="rect">
            <a:avLst/>
          </a:prstGeom>
        </p:spPr>
        <p:txBody>
          <a:bodyPr wrap="square">
            <a:spAutoFit/>
          </a:bodyPr>
          <a:lstStyle/>
          <a:p>
            <a:r>
              <a:rPr lang="en-US" sz="2000" dirty="0">
                <a:latin typeface="Calibri" panose="020F0502020204030204" pitchFamily="34" charset="0"/>
                <a:ea typeface="Calibri" panose="020F0502020204030204" pitchFamily="34" charset="0"/>
                <a:cs typeface="Times New Roman" panose="02020603050405020304" pitchFamily="18" charset="0"/>
              </a:rPr>
              <a:t>(system Testing)</a:t>
            </a:r>
            <a:endParaRPr lang="en-US" sz="2000" dirty="0"/>
          </a:p>
        </p:txBody>
      </p:sp>
      <p:sp>
        <p:nvSpPr>
          <p:cNvPr id="72" name="Rectangle 71">
            <a:extLst>
              <a:ext uri="{FF2B5EF4-FFF2-40B4-BE49-F238E27FC236}">
                <a16:creationId xmlns:a16="http://schemas.microsoft.com/office/drawing/2014/main" id="{207BB193-E5B4-4B34-A7BE-DC46E1E3E014}"/>
              </a:ext>
            </a:extLst>
          </p:cNvPr>
          <p:cNvSpPr/>
          <p:nvPr/>
        </p:nvSpPr>
        <p:spPr>
          <a:xfrm>
            <a:off x="9327400" y="8518096"/>
            <a:ext cx="1565621" cy="400110"/>
          </a:xfrm>
          <a:prstGeom prst="rect">
            <a:avLst/>
          </a:prstGeom>
        </p:spPr>
        <p:txBody>
          <a:bodyPr wrap="none">
            <a:spAutoFit/>
          </a:bodyPr>
          <a:lstStyle/>
          <a:p>
            <a:r>
              <a:rPr lang="en-US" sz="2000" dirty="0">
                <a:latin typeface="Calibri" panose="020F0502020204030204" pitchFamily="34" charset="0"/>
                <a:ea typeface="Calibri" panose="020F0502020204030204" pitchFamily="34" charset="0"/>
                <a:cs typeface="Times New Roman" panose="02020603050405020304" pitchFamily="18" charset="0"/>
              </a:rPr>
              <a:t>(final testing)</a:t>
            </a:r>
            <a:endParaRPr lang="en-US" sz="2000" dirty="0"/>
          </a:p>
        </p:txBody>
      </p:sp>
      <p:sp>
        <p:nvSpPr>
          <p:cNvPr id="73" name="Rectangle 72">
            <a:extLst>
              <a:ext uri="{FF2B5EF4-FFF2-40B4-BE49-F238E27FC236}">
                <a16:creationId xmlns:a16="http://schemas.microsoft.com/office/drawing/2014/main" id="{EFDD2116-B1FD-45FB-B90A-CFD61D6ACDF1}"/>
              </a:ext>
            </a:extLst>
          </p:cNvPr>
          <p:cNvSpPr/>
          <p:nvPr/>
        </p:nvSpPr>
        <p:spPr>
          <a:xfrm>
            <a:off x="1061720" y="9150435"/>
            <a:ext cx="3604320" cy="400110"/>
          </a:xfrm>
          <a:prstGeom prst="rect">
            <a:avLst/>
          </a:prstGeom>
        </p:spPr>
        <p:txBody>
          <a:bodyPr wrap="none">
            <a:spAutoFit/>
          </a:bodyPr>
          <a:lstStyle/>
          <a:p>
            <a:r>
              <a:rPr lang="en-US" sz="2000" dirty="0">
                <a:latin typeface="Calibri" panose="020F0502020204030204" pitchFamily="34" charset="0"/>
                <a:ea typeface="Calibri" panose="020F0502020204030204" pitchFamily="34" charset="0"/>
                <a:cs typeface="Times New Roman" panose="02020603050405020304" pitchFamily="18" charset="0"/>
              </a:rPr>
              <a:t>Isolated app testing functionality</a:t>
            </a:r>
            <a:endParaRPr lang="en-US" sz="2000" dirty="0"/>
          </a:p>
        </p:txBody>
      </p:sp>
      <p:sp>
        <p:nvSpPr>
          <p:cNvPr id="74" name="Rectangle 73">
            <a:extLst>
              <a:ext uri="{FF2B5EF4-FFF2-40B4-BE49-F238E27FC236}">
                <a16:creationId xmlns:a16="http://schemas.microsoft.com/office/drawing/2014/main" id="{42F53ABC-B509-4F95-B7C0-0F5E263568FB}"/>
              </a:ext>
            </a:extLst>
          </p:cNvPr>
          <p:cNvSpPr/>
          <p:nvPr/>
        </p:nvSpPr>
        <p:spPr>
          <a:xfrm>
            <a:off x="1557332" y="9519767"/>
            <a:ext cx="2661947" cy="400110"/>
          </a:xfrm>
          <a:prstGeom prst="rect">
            <a:avLst/>
          </a:prstGeom>
        </p:spPr>
        <p:txBody>
          <a:bodyPr wrap="none">
            <a:spAutoFit/>
          </a:bodyPr>
          <a:lstStyle/>
          <a:p>
            <a:r>
              <a:rPr lang="en-US" sz="2000" dirty="0">
                <a:latin typeface="Calibri" panose="020F0502020204030204" pitchFamily="34" charset="0"/>
                <a:ea typeface="Calibri" panose="020F0502020204030204" pitchFamily="34" charset="0"/>
                <a:cs typeface="Times New Roman" panose="02020603050405020304" pitchFamily="18" charset="0"/>
              </a:rPr>
              <a:t>With all features launch</a:t>
            </a:r>
            <a:endParaRPr lang="en-US" sz="2000" dirty="0"/>
          </a:p>
        </p:txBody>
      </p:sp>
      <p:sp>
        <p:nvSpPr>
          <p:cNvPr id="75" name="Rectangle 74">
            <a:extLst>
              <a:ext uri="{FF2B5EF4-FFF2-40B4-BE49-F238E27FC236}">
                <a16:creationId xmlns:a16="http://schemas.microsoft.com/office/drawing/2014/main" id="{F5A206AE-9008-4253-A46F-25241240FF7C}"/>
              </a:ext>
            </a:extLst>
          </p:cNvPr>
          <p:cNvSpPr/>
          <p:nvPr/>
        </p:nvSpPr>
        <p:spPr>
          <a:xfrm>
            <a:off x="7952923" y="9691733"/>
            <a:ext cx="2824299" cy="400110"/>
          </a:xfrm>
          <a:prstGeom prst="rect">
            <a:avLst/>
          </a:prstGeom>
        </p:spPr>
        <p:txBody>
          <a:bodyPr wrap="none">
            <a:spAutoFit/>
          </a:bodyPr>
          <a:lstStyle/>
          <a:p>
            <a:r>
              <a:rPr lang="en-US" sz="2000" dirty="0">
                <a:latin typeface="Calibri" panose="020F0502020204030204" pitchFamily="34" charset="0"/>
                <a:ea typeface="Calibri" panose="020F0502020204030204" pitchFamily="34" charset="0"/>
                <a:cs typeface="Times New Roman" panose="02020603050405020304" pitchFamily="18" charset="0"/>
              </a:rPr>
              <a:t>integration checks before</a:t>
            </a:r>
            <a:endParaRPr lang="en-US" sz="2000" dirty="0"/>
          </a:p>
        </p:txBody>
      </p:sp>
      <p:sp>
        <p:nvSpPr>
          <p:cNvPr id="76" name="Rectangle 75">
            <a:extLst>
              <a:ext uri="{FF2B5EF4-FFF2-40B4-BE49-F238E27FC236}">
                <a16:creationId xmlns:a16="http://schemas.microsoft.com/office/drawing/2014/main" id="{0929A6E5-0B13-4E0D-AD80-C694DDB57BF4}"/>
              </a:ext>
            </a:extLst>
          </p:cNvPr>
          <p:cNvSpPr/>
          <p:nvPr/>
        </p:nvSpPr>
        <p:spPr>
          <a:xfrm>
            <a:off x="7625402" y="9364553"/>
            <a:ext cx="3957237" cy="400110"/>
          </a:xfrm>
          <a:prstGeom prst="rect">
            <a:avLst/>
          </a:prstGeom>
        </p:spPr>
        <p:txBody>
          <a:bodyPr wrap="none">
            <a:spAutoFit/>
          </a:bodyPr>
          <a:lstStyle/>
          <a:p>
            <a:r>
              <a:rPr lang="en-US" sz="2000" dirty="0">
                <a:latin typeface="Calibri" panose="020F0502020204030204" pitchFamily="34" charset="0"/>
                <a:ea typeface="Calibri" panose="020F0502020204030204" pitchFamily="34" charset="0"/>
                <a:cs typeface="Times New Roman" panose="02020603050405020304" pitchFamily="18" charset="0"/>
              </a:rPr>
              <a:t>inter-module full UAT &amp; compliance </a:t>
            </a:r>
            <a:endParaRPr lang="en-US" sz="2000" dirty="0"/>
          </a:p>
        </p:txBody>
      </p:sp>
      <p:cxnSp>
        <p:nvCxnSpPr>
          <p:cNvPr id="78" name="Straight Connector 77">
            <a:extLst>
              <a:ext uri="{FF2B5EF4-FFF2-40B4-BE49-F238E27FC236}">
                <a16:creationId xmlns:a16="http://schemas.microsoft.com/office/drawing/2014/main" id="{4EC87176-2D62-41DF-9C61-00BC7A6AFDEF}"/>
              </a:ext>
            </a:extLst>
          </p:cNvPr>
          <p:cNvCxnSpPr>
            <a:cxnSpLocks/>
          </p:cNvCxnSpPr>
          <p:nvPr/>
        </p:nvCxnSpPr>
        <p:spPr>
          <a:xfrm>
            <a:off x="2388240" y="8702762"/>
            <a:ext cx="0" cy="44767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73D0F50-EB74-424D-B9F8-045ADF562AAB}"/>
              </a:ext>
            </a:extLst>
          </p:cNvPr>
          <p:cNvCxnSpPr/>
          <p:nvPr/>
        </p:nvCxnSpPr>
        <p:spPr>
          <a:xfrm>
            <a:off x="8686800" y="8887428"/>
            <a:ext cx="0" cy="367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05D339D-4354-4F2F-9E85-F9F8236E02DB}"/>
              </a:ext>
            </a:extLst>
          </p:cNvPr>
          <p:cNvCxnSpPr>
            <a:cxnSpLocks/>
            <a:stCxn id="69" idx="3"/>
            <a:endCxn id="70" idx="1"/>
          </p:cNvCxnSpPr>
          <p:nvPr/>
        </p:nvCxnSpPr>
        <p:spPr>
          <a:xfrm>
            <a:off x="2456463" y="8736229"/>
            <a:ext cx="820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ACA8DF7-B92E-437E-BB36-71FFF750E5ED}"/>
              </a:ext>
            </a:extLst>
          </p:cNvPr>
          <p:cNvCxnSpPr>
            <a:cxnSpLocks/>
            <a:stCxn id="71" idx="3"/>
            <a:endCxn id="72" idx="1"/>
          </p:cNvCxnSpPr>
          <p:nvPr/>
        </p:nvCxnSpPr>
        <p:spPr>
          <a:xfrm>
            <a:off x="8092802" y="8705451"/>
            <a:ext cx="1234598" cy="12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61594B3-76E7-4BE7-9949-9A7899612BEA}"/>
              </a:ext>
            </a:extLst>
          </p:cNvPr>
          <p:cNvCxnSpPr>
            <a:cxnSpLocks/>
            <a:endCxn id="71" idx="1"/>
          </p:cNvCxnSpPr>
          <p:nvPr/>
        </p:nvCxnSpPr>
        <p:spPr>
          <a:xfrm>
            <a:off x="5257800" y="8702762"/>
            <a:ext cx="981418" cy="2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369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51388" y="1892252"/>
            <a:ext cx="25067935" cy="2506793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575FE"/>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897264" y="-1504505"/>
            <a:ext cx="10762805" cy="1076280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8897264" y="-1985513"/>
            <a:ext cx="10902481" cy="10902437"/>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56363" t="-874" r="-30479" b="-23687"/>
              </a:stretch>
            </a:blipFill>
          </p:spPr>
        </p:sp>
      </p:grpSp>
      <p:sp>
        <p:nvSpPr>
          <p:cNvPr id="10" name="TextBox 10"/>
          <p:cNvSpPr txBox="1"/>
          <p:nvPr/>
        </p:nvSpPr>
        <p:spPr>
          <a:xfrm>
            <a:off x="2123766" y="3207450"/>
            <a:ext cx="5086694" cy="3394567"/>
          </a:xfrm>
          <a:prstGeom prst="rect">
            <a:avLst/>
          </a:prstGeom>
        </p:spPr>
        <p:txBody>
          <a:bodyPr lIns="0" tIns="0" rIns="0" bIns="0" rtlCol="0" anchor="t">
            <a:spAutoFit/>
          </a:bodyPr>
          <a:lstStyle/>
          <a:p>
            <a:pPr algn="l">
              <a:lnSpc>
                <a:spcPts val="12714"/>
              </a:lnSpc>
            </a:pPr>
            <a:r>
              <a:rPr lang="en-US" sz="11994" b="1">
                <a:solidFill>
                  <a:srgbClr val="FFFFFF"/>
                </a:solidFill>
                <a:latin typeface="Poppins Bold"/>
                <a:ea typeface="Poppins Bold"/>
                <a:cs typeface="Poppins Bold"/>
                <a:sym typeface="Poppins Bold"/>
              </a:rPr>
              <a:t>Thank</a:t>
            </a:r>
          </a:p>
          <a:p>
            <a:pPr algn="l">
              <a:lnSpc>
                <a:spcPts val="12714"/>
              </a:lnSpc>
            </a:pPr>
            <a:r>
              <a:rPr lang="en-US" sz="11994" b="1">
                <a:solidFill>
                  <a:srgbClr val="FFFFFF"/>
                </a:solidFill>
                <a:latin typeface="Poppins Bold"/>
                <a:ea typeface="Poppins Bold"/>
                <a:cs typeface="Poppins Bold"/>
                <a:sym typeface="Poppins Bold"/>
              </a:rPr>
              <a:t>You.</a:t>
            </a:r>
          </a:p>
        </p:txBody>
      </p:sp>
      <p:sp>
        <p:nvSpPr>
          <p:cNvPr id="11" name="TextBox 11"/>
          <p:cNvSpPr txBox="1"/>
          <p:nvPr/>
        </p:nvSpPr>
        <p:spPr>
          <a:xfrm>
            <a:off x="2123766" y="6827977"/>
            <a:ext cx="6773498" cy="660985"/>
          </a:xfrm>
          <a:prstGeom prst="rect">
            <a:avLst/>
          </a:prstGeom>
        </p:spPr>
        <p:txBody>
          <a:bodyPr lIns="0" tIns="0" rIns="0" bIns="0" rtlCol="0" anchor="t">
            <a:spAutoFit/>
          </a:bodyPr>
          <a:lstStyle/>
          <a:p>
            <a:pPr algn="l">
              <a:lnSpc>
                <a:spcPts val="4770"/>
              </a:lnSpc>
            </a:pPr>
            <a:r>
              <a:rPr lang="en-US" sz="4500">
                <a:solidFill>
                  <a:srgbClr val="FFFFFF"/>
                </a:solidFill>
                <a:latin typeface="Poppins"/>
                <a:ea typeface="Poppins"/>
                <a:cs typeface="Poppins"/>
                <a:sym typeface="Poppins"/>
              </a:rPr>
              <a:t>For Your Attention</a:t>
            </a:r>
          </a:p>
        </p:txBody>
      </p:sp>
      <p:grpSp>
        <p:nvGrpSpPr>
          <p:cNvPr id="12" name="Group 12"/>
          <p:cNvGrpSpPr/>
          <p:nvPr/>
        </p:nvGrpSpPr>
        <p:grpSpPr>
          <a:xfrm>
            <a:off x="2123766" y="8030424"/>
            <a:ext cx="4841795" cy="679141"/>
            <a:chOff x="0" y="0"/>
            <a:chExt cx="2897344" cy="406400"/>
          </a:xfrm>
        </p:grpSpPr>
        <p:sp>
          <p:nvSpPr>
            <p:cNvPr id="13" name="Freeform 13"/>
            <p:cNvSpPr/>
            <p:nvPr/>
          </p:nvSpPr>
          <p:spPr>
            <a:xfrm>
              <a:off x="0" y="0"/>
              <a:ext cx="2897344" cy="406400"/>
            </a:xfrm>
            <a:custGeom>
              <a:avLst/>
              <a:gdLst/>
              <a:ahLst/>
              <a:cxnLst/>
              <a:rect l="l" t="t" r="r" b="b"/>
              <a:pathLst>
                <a:path w="2897344" h="406400">
                  <a:moveTo>
                    <a:pt x="2694144" y="0"/>
                  </a:moveTo>
                  <a:cubicBezTo>
                    <a:pt x="2806368" y="0"/>
                    <a:pt x="2897344" y="90976"/>
                    <a:pt x="2897344" y="203200"/>
                  </a:cubicBezTo>
                  <a:cubicBezTo>
                    <a:pt x="2897344" y="315424"/>
                    <a:pt x="2806368" y="406400"/>
                    <a:pt x="2694144" y="406400"/>
                  </a:cubicBezTo>
                  <a:lnTo>
                    <a:pt x="203200" y="406400"/>
                  </a:lnTo>
                  <a:cubicBezTo>
                    <a:pt x="90976" y="406400"/>
                    <a:pt x="0" y="315424"/>
                    <a:pt x="0" y="203200"/>
                  </a:cubicBezTo>
                  <a:cubicBezTo>
                    <a:pt x="0" y="90976"/>
                    <a:pt x="90976" y="0"/>
                    <a:pt x="203200" y="0"/>
                  </a:cubicBezTo>
                  <a:close/>
                </a:path>
              </a:pathLst>
            </a:custGeom>
            <a:solidFill>
              <a:srgbClr val="193378"/>
            </a:solidFill>
          </p:spPr>
        </p:sp>
        <p:sp>
          <p:nvSpPr>
            <p:cNvPr id="14" name="TextBox 14"/>
            <p:cNvSpPr txBox="1"/>
            <p:nvPr/>
          </p:nvSpPr>
          <p:spPr>
            <a:xfrm>
              <a:off x="0" y="-9525"/>
              <a:ext cx="2897344" cy="415925"/>
            </a:xfrm>
            <a:prstGeom prst="rect">
              <a:avLst/>
            </a:prstGeom>
          </p:spPr>
          <p:txBody>
            <a:bodyPr lIns="50800" tIns="50800" rIns="50800" bIns="50800" rtlCol="0" anchor="ctr"/>
            <a:lstStyle/>
            <a:p>
              <a:pPr algn="ctr">
                <a:lnSpc>
                  <a:spcPts val="2220"/>
                </a:lnSpc>
              </a:pPr>
              <a:endParaRPr/>
            </a:p>
          </p:txBody>
        </p:sp>
      </p:grpSp>
      <p:grpSp>
        <p:nvGrpSpPr>
          <p:cNvPr id="15" name="Group 15"/>
          <p:cNvGrpSpPr/>
          <p:nvPr/>
        </p:nvGrpSpPr>
        <p:grpSpPr>
          <a:xfrm>
            <a:off x="-1875370" y="8916925"/>
            <a:ext cx="3245396" cy="324539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3378"/>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8" name="Freeform 18"/>
          <p:cNvSpPr/>
          <p:nvPr/>
        </p:nvSpPr>
        <p:spPr>
          <a:xfrm>
            <a:off x="845436" y="4885642"/>
            <a:ext cx="366528" cy="373532"/>
          </a:xfrm>
          <a:custGeom>
            <a:avLst/>
            <a:gdLst/>
            <a:ahLst/>
            <a:cxnLst/>
            <a:rect l="l" t="t" r="r" b="b"/>
            <a:pathLst>
              <a:path w="366528" h="373532">
                <a:moveTo>
                  <a:pt x="0" y="0"/>
                </a:moveTo>
                <a:lnTo>
                  <a:pt x="366528" y="0"/>
                </a:lnTo>
                <a:lnTo>
                  <a:pt x="366528" y="373531"/>
                </a:lnTo>
                <a:lnTo>
                  <a:pt x="0" y="373531"/>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19" name="Freeform 19"/>
          <p:cNvSpPr/>
          <p:nvPr/>
        </p:nvSpPr>
        <p:spPr>
          <a:xfrm>
            <a:off x="9144000" y="8916925"/>
            <a:ext cx="505996" cy="515665"/>
          </a:xfrm>
          <a:custGeom>
            <a:avLst/>
            <a:gdLst/>
            <a:ahLst/>
            <a:cxnLst/>
            <a:rect l="l" t="t" r="r" b="b"/>
            <a:pathLst>
              <a:path w="505996" h="515665">
                <a:moveTo>
                  <a:pt x="0" y="0"/>
                </a:moveTo>
                <a:lnTo>
                  <a:pt x="505996" y="0"/>
                </a:lnTo>
                <a:lnTo>
                  <a:pt x="505996" y="515665"/>
                </a:lnTo>
                <a:lnTo>
                  <a:pt x="0" y="515665"/>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TotalTime>
  <Words>474</Words>
  <Application>Microsoft Office PowerPoint</Application>
  <PresentationFormat>Custom</PresentationFormat>
  <Paragraphs>84</Paragraphs>
  <Slides>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Poppins Bold</vt:lpstr>
      <vt:lpstr>Montserrat Bold</vt:lpstr>
      <vt:lpstr>Arial</vt:lpstr>
      <vt:lpstr>Calibri</vt:lpstr>
      <vt:lpstr>Symbol</vt:lpstr>
      <vt:lpstr>Poppins</vt:lpstr>
      <vt:lpstr>Arial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TELE-DOC</dc:title>
  <dc:creator>RICHARD</dc:creator>
  <cp:lastModifiedBy>MARVIN ESUKA</cp:lastModifiedBy>
  <cp:revision>20</cp:revision>
  <dcterms:created xsi:type="dcterms:W3CDTF">2006-08-16T00:00:00Z</dcterms:created>
  <dcterms:modified xsi:type="dcterms:W3CDTF">2025-04-26T07:39:58Z</dcterms:modified>
  <dc:identifier>DAGkxbtJEMo</dc:identifier>
</cp:coreProperties>
</file>